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ter"/>
      <p:regular r:id="rId17"/>
    </p:embeddedFont>
    <p:embeddedFont>
      <p:font typeface="Inter"/>
      <p:regular r:id="rId18"/>
    </p:embeddedFont>
    <p:embeddedFont>
      <p:font typeface="Inter"/>
      <p:regular r:id="rId19"/>
    </p:embeddedFont>
    <p:embeddedFont>
      <p:font typeface="Inter"/>
      <p:regular r:id="rId20"/>
    </p:embeddedFont>
    <p:embeddedFont>
      <p:font typeface="Manrope"/>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00000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80000"/>
            </a:srgbClr>
          </a:solidFill>
          <a:ln/>
        </p:spPr>
      </p:sp>
      <p:sp>
        <p:nvSpPr>
          <p:cNvPr id="4" name="Text 1"/>
          <p:cNvSpPr/>
          <p:nvPr/>
        </p:nvSpPr>
        <p:spPr>
          <a:xfrm>
            <a:off x="864037" y="2368034"/>
            <a:ext cx="12902327" cy="1543050"/>
          </a:xfrm>
          <a:prstGeom prst="rect">
            <a:avLst/>
          </a:prstGeom>
          <a:noFill/>
          <a:ln/>
        </p:spPr>
        <p:txBody>
          <a:bodyPr wrap="square" lIns="0" tIns="0" rIns="0" bIns="0" rtlCol="0" anchor="t"/>
          <a:lstStyle/>
          <a:p>
            <a:pPr algn="l" indent="0" marL="0">
              <a:lnSpc>
                <a:spcPts val="6050"/>
              </a:lnSpc>
              <a:buNone/>
            </a:pPr>
            <a:r>
              <a:rPr lang="en-US" sz="4850" dirty="0">
                <a:solidFill>
                  <a:srgbClr val="FFFFFF"/>
                </a:solidFill>
                <a:latin typeface="Inter" pitchFamily="34" charset="0"/>
                <a:ea typeface="Inter" pitchFamily="34" charset="-122"/>
                <a:cs typeface="Inter" pitchFamily="34" charset="-120"/>
              </a:rPr>
              <a:t>AI Chatbot with Gemini Integration: Revolutionizing Conversational AI</a:t>
            </a:r>
            <a:endParaRPr lang="en-US" sz="4850" dirty="0"/>
          </a:p>
        </p:txBody>
      </p:sp>
      <p:sp>
        <p:nvSpPr>
          <p:cNvPr id="5" name="Text 2"/>
          <p:cNvSpPr/>
          <p:nvPr/>
        </p:nvSpPr>
        <p:spPr>
          <a:xfrm>
            <a:off x="864037" y="4281368"/>
            <a:ext cx="12902327" cy="1580198"/>
          </a:xfrm>
          <a:prstGeom prst="rect">
            <a:avLst/>
          </a:prstGeom>
          <a:noFill/>
          <a:ln/>
        </p:spPr>
        <p:txBody>
          <a:bodyPr wrap="square" lIns="0" tIns="0" rIns="0" bIns="0" rtlCol="0" anchor="t"/>
          <a:lstStyle/>
          <a:p>
            <a:pPr algn="l" indent="0" marL="0">
              <a:lnSpc>
                <a:spcPts val="3100"/>
              </a:lnSpc>
              <a:buNone/>
            </a:pPr>
            <a:r>
              <a:rPr lang="en-US" sz="1900" dirty="0">
                <a:solidFill>
                  <a:srgbClr val="FFFFFF"/>
                </a:solidFill>
                <a:latin typeface="Manrope" pitchFamily="34" charset="0"/>
                <a:ea typeface="Manrope" pitchFamily="34" charset="-122"/>
                <a:cs typeface="Manrope" pitchFamily="34" charset="-120"/>
              </a:rPr>
              <a:t>This document provides a comprehensive overview of the </a:t>
            </a:r>
            <a:pPr algn="l" indent="0" marL="0">
              <a:lnSpc>
                <a:spcPts val="3100"/>
              </a:lnSpc>
              <a:buNone/>
            </a:pPr>
            <a:r>
              <a:rPr lang="en-US" sz="1900" b="1" dirty="0">
                <a:solidFill>
                  <a:srgbClr val="FFFFFF"/>
                </a:solidFill>
                <a:latin typeface="Manrope" pitchFamily="34" charset="0"/>
                <a:ea typeface="Manrope" pitchFamily="34" charset="-122"/>
                <a:cs typeface="Manrope" pitchFamily="34" charset="-120"/>
              </a:rPr>
              <a:t>AI Chatbot with Gemini Integration</a:t>
            </a:r>
            <a:pPr algn="l" indent="0" marL="0">
              <a:lnSpc>
                <a:spcPts val="3100"/>
              </a:lnSpc>
              <a:buNone/>
            </a:pPr>
            <a:r>
              <a:rPr lang="en-US" sz="1900" dirty="0">
                <a:solidFill>
                  <a:srgbClr val="FFFFFF"/>
                </a:solidFill>
                <a:latin typeface="Manrope" pitchFamily="34" charset="0"/>
                <a:ea typeface="Manrope" pitchFamily="34" charset="-122"/>
                <a:cs typeface="Manrope" pitchFamily="34" charset="-120"/>
              </a:rPr>
              <a:t> project, a real-time conversational web application designed for dynamic and context-aware interactions. We will explore its core features, technical architecture, and potential for transforming how users engage with AI assistants and document content.</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1485424"/>
            <a:ext cx="11215211" cy="771525"/>
          </a:xfrm>
          <a:prstGeom prst="rect">
            <a:avLst/>
          </a:prstGeom>
          <a:noFill/>
          <a:ln/>
        </p:spPr>
        <p:txBody>
          <a:bodyPr wrap="none" lIns="0" tIns="0" rIns="0" bIns="0" rtlCol="0" anchor="t"/>
          <a:lstStyle/>
          <a:p>
            <a:pPr algn="l" indent="0" marL="0">
              <a:lnSpc>
                <a:spcPts val="6050"/>
              </a:lnSpc>
              <a:buNone/>
            </a:pPr>
            <a:r>
              <a:rPr lang="en-US" sz="4850" dirty="0">
                <a:solidFill>
                  <a:srgbClr val="0C0D0F"/>
                </a:solidFill>
                <a:latin typeface="Inter" pitchFamily="34" charset="0"/>
                <a:ea typeface="Inter" pitchFamily="34" charset="-122"/>
                <a:cs typeface="Inter" pitchFamily="34" charset="-120"/>
              </a:rPr>
              <a:t>Conclusion: A New Era for AI Chatbots</a:t>
            </a:r>
            <a:endParaRPr lang="en-US" sz="4850" dirty="0"/>
          </a:p>
        </p:txBody>
      </p:sp>
      <p:sp>
        <p:nvSpPr>
          <p:cNvPr id="3" name="Text 1"/>
          <p:cNvSpPr/>
          <p:nvPr/>
        </p:nvSpPr>
        <p:spPr>
          <a:xfrm>
            <a:off x="864037" y="2750701"/>
            <a:ext cx="12902327" cy="1185148"/>
          </a:xfrm>
          <a:prstGeom prst="rect">
            <a:avLst/>
          </a:prstGeom>
          <a:noFill/>
          <a:ln/>
        </p:spPr>
        <p:txBody>
          <a:bodyPr wrap="square" lIns="0" tIns="0" rIns="0" bIns="0" rtlCol="0" anchor="t"/>
          <a:lstStyle/>
          <a:p>
            <a:pPr algn="l" indent="0" marL="0">
              <a:lnSpc>
                <a:spcPts val="3100"/>
              </a:lnSpc>
              <a:buNone/>
            </a:pPr>
            <a:r>
              <a:rPr lang="en-US" sz="1900" dirty="0">
                <a:solidFill>
                  <a:srgbClr val="55575A"/>
                </a:solidFill>
                <a:latin typeface="Manrope" pitchFamily="34" charset="0"/>
                <a:ea typeface="Manrope" pitchFamily="34" charset="-122"/>
                <a:cs typeface="Manrope" pitchFamily="34" charset="-120"/>
              </a:rPr>
              <a:t>The AI Chatbot with Gemini Integration represents a significant leap forward in conversational AI. By seamlessly blending real-time chat with the ability to contextualize information from uploaded documents, it offers an unparalleled level of intelligence and utility.</a:t>
            </a:r>
            <a:endParaRPr lang="en-US" sz="1900" dirty="0"/>
          </a:p>
        </p:txBody>
      </p:sp>
      <p:sp>
        <p:nvSpPr>
          <p:cNvPr id="4" name="Text 2"/>
          <p:cNvSpPr/>
          <p:nvPr/>
        </p:nvSpPr>
        <p:spPr>
          <a:xfrm>
            <a:off x="864037" y="4213503"/>
            <a:ext cx="12902327" cy="1185148"/>
          </a:xfrm>
          <a:prstGeom prst="rect">
            <a:avLst/>
          </a:prstGeom>
          <a:noFill/>
          <a:ln/>
        </p:spPr>
        <p:txBody>
          <a:bodyPr wrap="square" lIns="0" tIns="0" rIns="0" bIns="0" rtlCol="0" anchor="t"/>
          <a:lstStyle/>
          <a:p>
            <a:pPr algn="l" indent="0" marL="0">
              <a:lnSpc>
                <a:spcPts val="3100"/>
              </a:lnSpc>
              <a:buNone/>
            </a:pPr>
            <a:r>
              <a:rPr lang="en-US" sz="1900" dirty="0">
                <a:solidFill>
                  <a:srgbClr val="55575A"/>
                </a:solidFill>
                <a:latin typeface="Manrope" pitchFamily="34" charset="0"/>
                <a:ea typeface="Manrope" pitchFamily="34" charset="-122"/>
                <a:cs typeface="Manrope" pitchFamily="34" charset="-120"/>
              </a:rPr>
              <a:t>This project not only provides a powerful tool for intelligent assistance but also lays the groundwork for continuous innovation in human-AI interaction. We are confident that this application will empower users to achieve more by transforming how they access and utilize information.</a:t>
            </a:r>
            <a:endParaRPr lang="en-US" sz="1900" dirty="0"/>
          </a:p>
        </p:txBody>
      </p:sp>
      <p:sp>
        <p:nvSpPr>
          <p:cNvPr id="5" name="Text 3"/>
          <p:cNvSpPr/>
          <p:nvPr/>
        </p:nvSpPr>
        <p:spPr>
          <a:xfrm>
            <a:off x="864037" y="5676305"/>
            <a:ext cx="12902327" cy="395049"/>
          </a:xfrm>
          <a:prstGeom prst="rect">
            <a:avLst/>
          </a:prstGeom>
          <a:noFill/>
          <a:ln/>
        </p:spPr>
        <p:txBody>
          <a:bodyPr wrap="none" lIns="0" tIns="0" rIns="0" bIns="0" rtlCol="0" anchor="t"/>
          <a:lstStyle/>
          <a:p>
            <a:pPr algn="l" indent="0" marL="0">
              <a:lnSpc>
                <a:spcPts val="3100"/>
              </a:lnSpc>
              <a:buNone/>
            </a:pPr>
            <a:r>
              <a:rPr lang="en-US" sz="1900" dirty="0">
                <a:solidFill>
                  <a:srgbClr val="55575A"/>
                </a:solidFill>
                <a:latin typeface="Manrope" pitchFamily="34" charset="0"/>
                <a:ea typeface="Manrope" pitchFamily="34" charset="-122"/>
                <a:cs typeface="Manrope" pitchFamily="34" charset="-120"/>
              </a:rPr>
              <a:t>For further inquiries or contributions, please contact:</a:t>
            </a:r>
            <a:endParaRPr lang="en-US" sz="1900" dirty="0"/>
          </a:p>
        </p:txBody>
      </p:sp>
      <p:sp>
        <p:nvSpPr>
          <p:cNvPr id="6" name="Text 4"/>
          <p:cNvSpPr/>
          <p:nvPr/>
        </p:nvSpPr>
        <p:spPr>
          <a:xfrm>
            <a:off x="864037" y="6349008"/>
            <a:ext cx="12902327" cy="395049"/>
          </a:xfrm>
          <a:prstGeom prst="rect">
            <a:avLst/>
          </a:prstGeom>
          <a:noFill/>
          <a:ln/>
        </p:spPr>
        <p:txBody>
          <a:bodyPr wrap="none" lIns="0" tIns="0" rIns="0" bIns="0" rtlCol="0" anchor="t"/>
          <a:lstStyle/>
          <a:p>
            <a:pPr algn="l" indent="0" marL="0">
              <a:lnSpc>
                <a:spcPts val="3100"/>
              </a:lnSpc>
              <a:buNone/>
            </a:pPr>
            <a:r>
              <a:rPr lang="en-US" sz="1900" dirty="0">
                <a:solidFill>
                  <a:srgbClr val="55575A"/>
                </a:solidFill>
                <a:latin typeface="Manrope" pitchFamily="34" charset="0"/>
                <a:ea typeface="Manrope" pitchFamily="34" charset="-122"/>
                <a:cs typeface="Manrope" pitchFamily="34" charset="-120"/>
              </a:rPr>
              <a:t>Gopalajosyula Siva Satya Sai Bhagavan</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83431" y="615553"/>
            <a:ext cx="13063537" cy="1398984"/>
          </a:xfrm>
          <a:prstGeom prst="rect">
            <a:avLst/>
          </a:prstGeom>
          <a:noFill/>
          <a:ln/>
        </p:spPr>
        <p:txBody>
          <a:bodyPr wrap="square" lIns="0" tIns="0" rIns="0" bIns="0" rtlCol="0" anchor="t"/>
          <a:lstStyle/>
          <a:p>
            <a:pPr algn="l" indent="0" marL="0">
              <a:lnSpc>
                <a:spcPts val="5500"/>
              </a:lnSpc>
              <a:buNone/>
            </a:pPr>
            <a:r>
              <a:rPr lang="en-US" sz="4400" dirty="0">
                <a:solidFill>
                  <a:srgbClr val="0C0D0F"/>
                </a:solidFill>
                <a:latin typeface="Inter" pitchFamily="34" charset="0"/>
                <a:ea typeface="Inter" pitchFamily="34" charset="-122"/>
                <a:cs typeface="Inter" pitchFamily="34" charset="-120"/>
              </a:rPr>
              <a:t>Project Vision: Intelligent &amp; Context-Aware Conversations</a:t>
            </a:r>
            <a:endParaRPr lang="en-US" sz="4400" dirty="0"/>
          </a:p>
        </p:txBody>
      </p:sp>
      <p:sp>
        <p:nvSpPr>
          <p:cNvPr id="3" name="Text 1"/>
          <p:cNvSpPr/>
          <p:nvPr/>
        </p:nvSpPr>
        <p:spPr>
          <a:xfrm>
            <a:off x="1119188" y="2797969"/>
            <a:ext cx="12727781" cy="2797969"/>
          </a:xfrm>
          <a:prstGeom prst="rect">
            <a:avLst/>
          </a:prstGeom>
          <a:noFill/>
          <a:ln/>
        </p:spPr>
        <p:txBody>
          <a:bodyPr wrap="square" lIns="0" tIns="0" rIns="0" bIns="0" rtlCol="0" anchor="t"/>
          <a:lstStyle/>
          <a:p>
            <a:pPr algn="l" indent="0" marL="0">
              <a:lnSpc>
                <a:spcPts val="4400"/>
              </a:lnSpc>
              <a:buNone/>
            </a:pPr>
            <a:r>
              <a:rPr lang="en-US" sz="3500" dirty="0">
                <a:solidFill>
                  <a:srgbClr val="0C0D0F"/>
                </a:solidFill>
                <a:latin typeface="Inter" pitchFamily="34" charset="0"/>
                <a:ea typeface="Inter" pitchFamily="34" charset="-122"/>
                <a:cs typeface="Inter" pitchFamily="34" charset="-120"/>
              </a:rPr>
              <a:t>"The future of interaction is intelligent, intuitive, and informed by context. Our AI Chatbot with Gemini Integration embodies this vision, creating a smart assistant that truly understands both natural conversation and document content."</a:t>
            </a:r>
            <a:endParaRPr lang="en-US" sz="3500" dirty="0"/>
          </a:p>
        </p:txBody>
      </p:sp>
      <p:sp>
        <p:nvSpPr>
          <p:cNvPr id="4" name="Shape 2"/>
          <p:cNvSpPr/>
          <p:nvPr/>
        </p:nvSpPr>
        <p:spPr>
          <a:xfrm>
            <a:off x="783431" y="2462213"/>
            <a:ext cx="30480" cy="3469481"/>
          </a:xfrm>
          <a:prstGeom prst="rect">
            <a:avLst/>
          </a:prstGeom>
          <a:solidFill>
            <a:srgbClr val="FF7047"/>
          </a:solidFill>
          <a:ln/>
        </p:spPr>
      </p:sp>
      <p:sp>
        <p:nvSpPr>
          <p:cNvPr id="5" name="Text 3"/>
          <p:cNvSpPr/>
          <p:nvPr/>
        </p:nvSpPr>
        <p:spPr>
          <a:xfrm>
            <a:off x="783431" y="6183511"/>
            <a:ext cx="13063537" cy="1432560"/>
          </a:xfrm>
          <a:prstGeom prst="rect">
            <a:avLst/>
          </a:prstGeom>
          <a:noFill/>
          <a:ln/>
        </p:spPr>
        <p:txBody>
          <a:bodyPr wrap="square" lIns="0" tIns="0" rIns="0" bIns="0" rtlCol="0" anchor="t"/>
          <a:lstStyle/>
          <a:p>
            <a:pPr algn="l" indent="0" marL="0">
              <a:lnSpc>
                <a:spcPts val="2800"/>
              </a:lnSpc>
              <a:buNone/>
            </a:pPr>
            <a:r>
              <a:rPr lang="en-US" sz="1750" dirty="0">
                <a:solidFill>
                  <a:srgbClr val="55575A"/>
                </a:solidFill>
                <a:latin typeface="Manrope" pitchFamily="34" charset="0"/>
                <a:ea typeface="Manrope" pitchFamily="34" charset="-122"/>
                <a:cs typeface="Manrope" pitchFamily="34" charset="-120"/>
              </a:rPr>
              <a:t>The AI Chatbot with Gemini Integration aims to deliver a superior conversational experience by combining real-time interaction with advanced context-awareness. Unlike traditional chatbots, this application allows users to upload documents (PDF, Word, PPTX), enabling the AI to provide highly relevant and intelligent responses based on specific, user-provided information. This capability makes it an ideal smart assistant for various professional and personal applications.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5093" y="730329"/>
            <a:ext cx="11137702" cy="665202"/>
          </a:xfrm>
          <a:prstGeom prst="rect">
            <a:avLst/>
          </a:prstGeom>
          <a:noFill/>
          <a:ln/>
        </p:spPr>
        <p:txBody>
          <a:bodyPr wrap="none" lIns="0" tIns="0" rIns="0" bIns="0" rtlCol="0" anchor="t"/>
          <a:lstStyle/>
          <a:p>
            <a:pPr algn="l" indent="0" marL="0">
              <a:lnSpc>
                <a:spcPts val="5200"/>
              </a:lnSpc>
              <a:buNone/>
            </a:pPr>
            <a:r>
              <a:rPr lang="en-US" sz="4150" dirty="0">
                <a:solidFill>
                  <a:srgbClr val="0C0D0F"/>
                </a:solidFill>
                <a:latin typeface="Inter" pitchFamily="34" charset="0"/>
                <a:ea typeface="Inter" pitchFamily="34" charset="-122"/>
                <a:cs typeface="Inter" pitchFamily="34" charset="-120"/>
              </a:rPr>
              <a:t>Core Features: Empowering User Interaction</a:t>
            </a:r>
            <a:endParaRPr lang="en-US" sz="4150" dirty="0"/>
          </a:p>
        </p:txBody>
      </p:sp>
      <p:sp>
        <p:nvSpPr>
          <p:cNvPr id="3" name="Text 1"/>
          <p:cNvSpPr/>
          <p:nvPr/>
        </p:nvSpPr>
        <p:spPr>
          <a:xfrm>
            <a:off x="745093" y="1821299"/>
            <a:ext cx="13140214" cy="681038"/>
          </a:xfrm>
          <a:prstGeom prst="rect">
            <a:avLst/>
          </a:prstGeom>
          <a:noFill/>
          <a:ln/>
        </p:spPr>
        <p:txBody>
          <a:bodyPr wrap="square" lIns="0" tIns="0" rIns="0" bIns="0" rtlCol="0" anchor="t"/>
          <a:lstStyle/>
          <a:p>
            <a:pPr algn="l" indent="0" marL="0">
              <a:lnSpc>
                <a:spcPts val="2650"/>
              </a:lnSpc>
              <a:buNone/>
            </a:pPr>
            <a:r>
              <a:rPr lang="en-US" sz="1650" dirty="0">
                <a:solidFill>
                  <a:srgbClr val="55575A"/>
                </a:solidFill>
                <a:latin typeface="Manrope" pitchFamily="34" charset="0"/>
                <a:ea typeface="Manrope" pitchFamily="34" charset="-122"/>
                <a:cs typeface="Manrope" pitchFamily="34" charset="-120"/>
              </a:rPr>
              <a:t>The AI Chatbot is packed with features designed to enhance user experience and interaction. These capabilities ensure a seamless, intelligent, and personalized conversational flow.</a:t>
            </a:r>
            <a:endParaRPr lang="en-US" sz="1650" dirty="0"/>
          </a:p>
        </p:txBody>
      </p:sp>
      <p:sp>
        <p:nvSpPr>
          <p:cNvPr id="4" name="Shape 2"/>
          <p:cNvSpPr/>
          <p:nvPr/>
        </p:nvSpPr>
        <p:spPr>
          <a:xfrm>
            <a:off x="745093" y="2741771"/>
            <a:ext cx="4238149" cy="3272909"/>
          </a:xfrm>
          <a:prstGeom prst="roundRect">
            <a:avLst>
              <a:gd name="adj" fmla="val 5855"/>
            </a:avLst>
          </a:prstGeom>
          <a:solidFill>
            <a:srgbClr val="FFFFFF"/>
          </a:solidFill>
          <a:ln w="22860">
            <a:solidFill>
              <a:srgbClr val="FF7047"/>
            </a:solidFill>
            <a:prstDash val="solid"/>
          </a:ln>
        </p:spPr>
      </p:sp>
      <p:sp>
        <p:nvSpPr>
          <p:cNvPr id="5" name="Shape 3"/>
          <p:cNvSpPr/>
          <p:nvPr/>
        </p:nvSpPr>
        <p:spPr>
          <a:xfrm>
            <a:off x="767953" y="2764631"/>
            <a:ext cx="4192429" cy="638651"/>
          </a:xfrm>
          <a:prstGeom prst="roundRect">
            <a:avLst>
              <a:gd name="adj" fmla="val 25708"/>
            </a:avLst>
          </a:prstGeom>
          <a:solidFill>
            <a:srgbClr val="FFFFFF"/>
          </a:solidFill>
          <a:ln/>
        </p:spPr>
      </p:sp>
      <p:sp>
        <p:nvSpPr>
          <p:cNvPr id="6" name="Text 4"/>
          <p:cNvSpPr/>
          <p:nvPr/>
        </p:nvSpPr>
        <p:spPr>
          <a:xfrm>
            <a:off x="980837" y="3616166"/>
            <a:ext cx="3451622" cy="332542"/>
          </a:xfrm>
          <a:prstGeom prst="rect">
            <a:avLst/>
          </a:prstGeom>
          <a:noFill/>
          <a:ln/>
        </p:spPr>
        <p:txBody>
          <a:bodyPr wrap="none" lIns="0" tIns="0" rIns="0" bIns="0" rtlCol="0" anchor="t"/>
          <a:lstStyle/>
          <a:p>
            <a:pPr algn="l" indent="0" marL="0">
              <a:lnSpc>
                <a:spcPts val="2600"/>
              </a:lnSpc>
              <a:buNone/>
            </a:pPr>
            <a:r>
              <a:rPr lang="en-US" sz="2050" dirty="0">
                <a:solidFill>
                  <a:srgbClr val="55575A"/>
                </a:solidFill>
                <a:latin typeface="Inter" pitchFamily="34" charset="0"/>
                <a:ea typeface="Inter" pitchFamily="34" charset="-122"/>
                <a:cs typeface="Inter" pitchFamily="34" charset="-120"/>
              </a:rPr>
              <a:t>Real-Time Chat &amp; Gemini AI</a:t>
            </a:r>
            <a:endParaRPr lang="en-US" sz="2050" dirty="0"/>
          </a:p>
        </p:txBody>
      </p:sp>
      <p:sp>
        <p:nvSpPr>
          <p:cNvPr id="7" name="Text 5"/>
          <p:cNvSpPr/>
          <p:nvPr/>
        </p:nvSpPr>
        <p:spPr>
          <a:xfrm>
            <a:off x="980837" y="4076343"/>
            <a:ext cx="3766661" cy="1702594"/>
          </a:xfrm>
          <a:prstGeom prst="rect">
            <a:avLst/>
          </a:prstGeom>
          <a:noFill/>
          <a:ln/>
        </p:spPr>
        <p:txBody>
          <a:bodyPr wrap="square" lIns="0" tIns="0" rIns="0" bIns="0" rtlCol="0" anchor="t"/>
          <a:lstStyle/>
          <a:p>
            <a:pPr algn="l" indent="0" marL="0">
              <a:lnSpc>
                <a:spcPts val="2650"/>
              </a:lnSpc>
              <a:buNone/>
            </a:pPr>
            <a:r>
              <a:rPr lang="en-US" sz="1650" dirty="0">
                <a:solidFill>
                  <a:srgbClr val="55575A"/>
                </a:solidFill>
                <a:latin typeface="Manrope" pitchFamily="34" charset="0"/>
                <a:ea typeface="Manrope" pitchFamily="34" charset="-122"/>
                <a:cs typeface="Manrope" pitchFamily="34" charset="-120"/>
              </a:rPr>
              <a:t>Experience instant, fluid conversations powered by the advanced capabilities of Gemini AI, ensuring accurate and context-rich responses.</a:t>
            </a:r>
            <a:endParaRPr lang="en-US" sz="1650" dirty="0"/>
          </a:p>
        </p:txBody>
      </p:sp>
      <p:sp>
        <p:nvSpPr>
          <p:cNvPr id="8" name="Shape 6"/>
          <p:cNvSpPr/>
          <p:nvPr/>
        </p:nvSpPr>
        <p:spPr>
          <a:xfrm>
            <a:off x="5196126" y="2741771"/>
            <a:ext cx="4238149" cy="3272909"/>
          </a:xfrm>
          <a:prstGeom prst="roundRect">
            <a:avLst>
              <a:gd name="adj" fmla="val 5855"/>
            </a:avLst>
          </a:prstGeom>
          <a:solidFill>
            <a:srgbClr val="FFFFFF"/>
          </a:solidFill>
          <a:ln w="22860">
            <a:solidFill>
              <a:srgbClr val="FF7047"/>
            </a:solidFill>
            <a:prstDash val="solid"/>
          </a:ln>
        </p:spPr>
      </p:sp>
      <p:sp>
        <p:nvSpPr>
          <p:cNvPr id="9" name="Shape 7"/>
          <p:cNvSpPr/>
          <p:nvPr/>
        </p:nvSpPr>
        <p:spPr>
          <a:xfrm>
            <a:off x="5218986" y="2764631"/>
            <a:ext cx="4192429" cy="638651"/>
          </a:xfrm>
          <a:prstGeom prst="roundRect">
            <a:avLst>
              <a:gd name="adj" fmla="val 25708"/>
            </a:avLst>
          </a:prstGeom>
          <a:solidFill>
            <a:srgbClr val="FFFFFF"/>
          </a:solidFill>
          <a:ln/>
        </p:spPr>
      </p:sp>
      <p:sp>
        <p:nvSpPr>
          <p:cNvPr id="10" name="Text 8"/>
          <p:cNvSpPr/>
          <p:nvPr/>
        </p:nvSpPr>
        <p:spPr>
          <a:xfrm>
            <a:off x="5431869" y="3616166"/>
            <a:ext cx="3570089" cy="332542"/>
          </a:xfrm>
          <a:prstGeom prst="rect">
            <a:avLst/>
          </a:prstGeom>
          <a:noFill/>
          <a:ln/>
        </p:spPr>
        <p:txBody>
          <a:bodyPr wrap="none" lIns="0" tIns="0" rIns="0" bIns="0" rtlCol="0" anchor="t"/>
          <a:lstStyle/>
          <a:p>
            <a:pPr algn="l" indent="0" marL="0">
              <a:lnSpc>
                <a:spcPts val="2600"/>
              </a:lnSpc>
              <a:buNone/>
            </a:pPr>
            <a:r>
              <a:rPr lang="en-US" sz="2050" dirty="0">
                <a:solidFill>
                  <a:srgbClr val="55575A"/>
                </a:solidFill>
                <a:latin typeface="Inter" pitchFamily="34" charset="0"/>
                <a:ea typeface="Inter" pitchFamily="34" charset="-122"/>
                <a:cs typeface="Inter" pitchFamily="34" charset="-120"/>
              </a:rPr>
              <a:t>Document Upload &amp; Context</a:t>
            </a:r>
            <a:endParaRPr lang="en-US" sz="2050" dirty="0"/>
          </a:p>
        </p:txBody>
      </p:sp>
      <p:sp>
        <p:nvSpPr>
          <p:cNvPr id="11" name="Text 9"/>
          <p:cNvSpPr/>
          <p:nvPr/>
        </p:nvSpPr>
        <p:spPr>
          <a:xfrm>
            <a:off x="5431869" y="4076343"/>
            <a:ext cx="3766661" cy="1362075"/>
          </a:xfrm>
          <a:prstGeom prst="rect">
            <a:avLst/>
          </a:prstGeom>
          <a:noFill/>
          <a:ln/>
        </p:spPr>
        <p:txBody>
          <a:bodyPr wrap="square" lIns="0" tIns="0" rIns="0" bIns="0" rtlCol="0" anchor="t"/>
          <a:lstStyle/>
          <a:p>
            <a:pPr algn="l" indent="0" marL="0">
              <a:lnSpc>
                <a:spcPts val="2650"/>
              </a:lnSpc>
              <a:buNone/>
            </a:pPr>
            <a:r>
              <a:rPr lang="en-US" sz="1650" dirty="0">
                <a:solidFill>
                  <a:srgbClr val="55575A"/>
                </a:solidFill>
                <a:latin typeface="Manrope" pitchFamily="34" charset="0"/>
                <a:ea typeface="Manrope" pitchFamily="34" charset="-122"/>
                <a:cs typeface="Manrope" pitchFamily="34" charset="-120"/>
              </a:rPr>
              <a:t>Upload PDF, Word, or PPTX files to provide the AI with specific context, enabling highly relevant answers based on your documents.</a:t>
            </a:r>
            <a:endParaRPr lang="en-US" sz="1650" dirty="0"/>
          </a:p>
        </p:txBody>
      </p:sp>
      <p:sp>
        <p:nvSpPr>
          <p:cNvPr id="12" name="Shape 10"/>
          <p:cNvSpPr/>
          <p:nvPr/>
        </p:nvSpPr>
        <p:spPr>
          <a:xfrm>
            <a:off x="9647158" y="2741771"/>
            <a:ext cx="4238149" cy="3272909"/>
          </a:xfrm>
          <a:prstGeom prst="roundRect">
            <a:avLst>
              <a:gd name="adj" fmla="val 5855"/>
            </a:avLst>
          </a:prstGeom>
          <a:solidFill>
            <a:srgbClr val="FFFFFF"/>
          </a:solidFill>
          <a:ln w="22860">
            <a:solidFill>
              <a:srgbClr val="FF7047"/>
            </a:solidFill>
            <a:prstDash val="solid"/>
          </a:ln>
        </p:spPr>
      </p:sp>
      <p:sp>
        <p:nvSpPr>
          <p:cNvPr id="13" name="Shape 11"/>
          <p:cNvSpPr/>
          <p:nvPr/>
        </p:nvSpPr>
        <p:spPr>
          <a:xfrm>
            <a:off x="9670018" y="2764631"/>
            <a:ext cx="4192429" cy="638651"/>
          </a:xfrm>
          <a:prstGeom prst="roundRect">
            <a:avLst>
              <a:gd name="adj" fmla="val 25708"/>
            </a:avLst>
          </a:prstGeom>
          <a:solidFill>
            <a:srgbClr val="FFFFFF"/>
          </a:solidFill>
          <a:ln/>
        </p:spPr>
      </p:sp>
      <p:sp>
        <p:nvSpPr>
          <p:cNvPr id="14" name="Text 12"/>
          <p:cNvSpPr/>
          <p:nvPr/>
        </p:nvSpPr>
        <p:spPr>
          <a:xfrm>
            <a:off x="9882902" y="3616166"/>
            <a:ext cx="2997994" cy="332542"/>
          </a:xfrm>
          <a:prstGeom prst="rect">
            <a:avLst/>
          </a:prstGeom>
          <a:noFill/>
          <a:ln/>
        </p:spPr>
        <p:txBody>
          <a:bodyPr wrap="none" lIns="0" tIns="0" rIns="0" bIns="0" rtlCol="0" anchor="t"/>
          <a:lstStyle/>
          <a:p>
            <a:pPr algn="l" indent="0" marL="0">
              <a:lnSpc>
                <a:spcPts val="2600"/>
              </a:lnSpc>
              <a:buNone/>
            </a:pPr>
            <a:r>
              <a:rPr lang="en-US" sz="2050" dirty="0">
                <a:solidFill>
                  <a:srgbClr val="55575A"/>
                </a:solidFill>
                <a:latin typeface="Inter" pitchFamily="34" charset="0"/>
                <a:ea typeface="Inter" pitchFamily="34" charset="-122"/>
                <a:cs typeface="Inter" pitchFamily="34" charset="-120"/>
              </a:rPr>
              <a:t>Interactive UI &amp; Themes</a:t>
            </a:r>
            <a:endParaRPr lang="en-US" sz="2050" dirty="0"/>
          </a:p>
        </p:txBody>
      </p:sp>
      <p:sp>
        <p:nvSpPr>
          <p:cNvPr id="15" name="Text 13"/>
          <p:cNvSpPr/>
          <p:nvPr/>
        </p:nvSpPr>
        <p:spPr>
          <a:xfrm>
            <a:off x="9882902" y="4076343"/>
            <a:ext cx="3766661" cy="1362075"/>
          </a:xfrm>
          <a:prstGeom prst="rect">
            <a:avLst/>
          </a:prstGeom>
          <a:noFill/>
          <a:ln/>
        </p:spPr>
        <p:txBody>
          <a:bodyPr wrap="square" lIns="0" tIns="0" rIns="0" bIns="0" rtlCol="0" anchor="t"/>
          <a:lstStyle/>
          <a:p>
            <a:pPr algn="l" indent="0" marL="0">
              <a:lnSpc>
                <a:spcPts val="2650"/>
              </a:lnSpc>
              <a:buNone/>
            </a:pPr>
            <a:r>
              <a:rPr lang="en-US" sz="1650" dirty="0">
                <a:solidFill>
                  <a:srgbClr val="55575A"/>
                </a:solidFill>
                <a:latin typeface="Manrope" pitchFamily="34" charset="0"/>
                <a:ea typeface="Manrope" pitchFamily="34" charset="-122"/>
                <a:cs typeface="Manrope" pitchFamily="34" charset="-120"/>
              </a:rPr>
              <a:t>Engage with a responsive chat interface, featuring scrollable history, live typing effects, and customizable dark/light modes for optimal viewing.</a:t>
            </a:r>
            <a:endParaRPr lang="en-US" sz="1650" dirty="0"/>
          </a:p>
        </p:txBody>
      </p:sp>
      <p:sp>
        <p:nvSpPr>
          <p:cNvPr id="16" name="Shape 14"/>
          <p:cNvSpPr/>
          <p:nvPr/>
        </p:nvSpPr>
        <p:spPr>
          <a:xfrm>
            <a:off x="745093" y="6254115"/>
            <a:ext cx="13140214" cy="1245156"/>
          </a:xfrm>
          <a:prstGeom prst="roundRect">
            <a:avLst>
              <a:gd name="adj" fmla="val 15389"/>
            </a:avLst>
          </a:prstGeom>
          <a:solidFill>
            <a:srgbClr val="B6D6FC"/>
          </a:solidFill>
          <a:ln/>
        </p:spPr>
      </p:sp>
      <p:pic>
        <p:nvPicPr>
          <p:cNvPr id="17" name="Image 0" descr="preencoded.png">    </p:cNvPr>
          <p:cNvPicPr>
            <a:picLocks noChangeAspect="1"/>
          </p:cNvPicPr>
          <p:nvPr/>
        </p:nvPicPr>
        <p:blipFill>
          <a:blip r:embed="rId1"/>
          <a:stretch>
            <a:fillRect/>
          </a:stretch>
        </p:blipFill>
        <p:spPr>
          <a:xfrm>
            <a:off x="957977" y="6585347"/>
            <a:ext cx="266105" cy="212884"/>
          </a:xfrm>
          <a:prstGeom prst="rect">
            <a:avLst/>
          </a:prstGeom>
        </p:spPr>
      </p:pic>
      <p:sp>
        <p:nvSpPr>
          <p:cNvPr id="18" name="Text 15"/>
          <p:cNvSpPr/>
          <p:nvPr/>
        </p:nvSpPr>
        <p:spPr>
          <a:xfrm>
            <a:off x="1436965" y="6520220"/>
            <a:ext cx="12235458" cy="681038"/>
          </a:xfrm>
          <a:prstGeom prst="rect">
            <a:avLst/>
          </a:prstGeom>
          <a:noFill/>
          <a:ln/>
        </p:spPr>
        <p:txBody>
          <a:bodyPr wrap="square" lIns="0" tIns="0" rIns="0" bIns="0" rtlCol="0" anchor="t"/>
          <a:lstStyle/>
          <a:p>
            <a:pPr algn="l" indent="0" marL="0">
              <a:lnSpc>
                <a:spcPts val="2650"/>
              </a:lnSpc>
              <a:buNone/>
            </a:pPr>
            <a:r>
              <a:rPr lang="en-US" sz="1650" dirty="0">
                <a:solidFill>
                  <a:srgbClr val="000000"/>
                </a:solidFill>
                <a:latin typeface="Manrope" pitchFamily="34" charset="0"/>
                <a:ea typeface="Manrope" pitchFamily="34" charset="-122"/>
                <a:cs typeface="Manrope" pitchFamily="34" charset="-120"/>
              </a:rPr>
              <a:t>This combination of real-time processing and document understanding sets a new standard for AI assistants, making complex information accessible through natural language.</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72095" y="339447"/>
            <a:ext cx="6015514" cy="385763"/>
          </a:xfrm>
          <a:prstGeom prst="rect">
            <a:avLst/>
          </a:prstGeom>
          <a:noFill/>
          <a:ln/>
        </p:spPr>
        <p:txBody>
          <a:bodyPr wrap="none" lIns="0" tIns="0" rIns="0" bIns="0" rtlCol="0" anchor="t"/>
          <a:lstStyle/>
          <a:p>
            <a:pPr algn="l" indent="0" marL="0">
              <a:lnSpc>
                <a:spcPts val="3000"/>
              </a:lnSpc>
              <a:buNone/>
            </a:pPr>
            <a:r>
              <a:rPr lang="en-US" sz="2400" dirty="0">
                <a:solidFill>
                  <a:srgbClr val="0C0D0F"/>
                </a:solidFill>
                <a:latin typeface="Inter" pitchFamily="34" charset="0"/>
                <a:ea typeface="Inter" pitchFamily="34" charset="-122"/>
                <a:cs typeface="Inter" pitchFamily="34" charset="-120"/>
              </a:rPr>
              <a:t>Architectural Foundation: The Tech Stack</a:t>
            </a:r>
            <a:endParaRPr lang="en-US" sz="2400" dirty="0"/>
          </a:p>
        </p:txBody>
      </p:sp>
      <p:sp>
        <p:nvSpPr>
          <p:cNvPr id="3" name="Text 1"/>
          <p:cNvSpPr/>
          <p:nvPr/>
        </p:nvSpPr>
        <p:spPr>
          <a:xfrm>
            <a:off x="572095" y="972026"/>
            <a:ext cx="13486209" cy="395049"/>
          </a:xfrm>
          <a:prstGeom prst="rect">
            <a:avLst/>
          </a:prstGeom>
          <a:noFill/>
          <a:ln/>
        </p:spPr>
        <p:txBody>
          <a:bodyPr wrap="square" lIns="0" tIns="0" rIns="0" bIns="0" rtlCol="0" anchor="t"/>
          <a:lstStyle/>
          <a:p>
            <a:pPr algn="l" indent="0" marL="0">
              <a:lnSpc>
                <a:spcPts val="1550"/>
              </a:lnSpc>
              <a:buNone/>
            </a:pPr>
            <a:r>
              <a:rPr lang="en-US" sz="950" dirty="0">
                <a:solidFill>
                  <a:srgbClr val="55575A"/>
                </a:solidFill>
                <a:latin typeface="Manrope" pitchFamily="34" charset="0"/>
                <a:ea typeface="Manrope" pitchFamily="34" charset="-122"/>
                <a:cs typeface="Manrope" pitchFamily="34" charset="-120"/>
              </a:rPr>
              <a:t>The robust functionality of the AI Chatbot is built upon a modern and efficient tech stack, carefully selected to ensure scalability, performance, and maintainability. This foundation supports both the dynamic frontend and the powerful backend processing.</a:t>
            </a:r>
            <a:endParaRPr lang="en-US" sz="950" dirty="0"/>
          </a:p>
        </p:txBody>
      </p:sp>
      <p:sp>
        <p:nvSpPr>
          <p:cNvPr id="4" name="Text 2"/>
          <p:cNvSpPr/>
          <p:nvPr/>
        </p:nvSpPr>
        <p:spPr>
          <a:xfrm>
            <a:off x="572095" y="1629251"/>
            <a:ext cx="1851660" cy="231338"/>
          </a:xfrm>
          <a:prstGeom prst="rect">
            <a:avLst/>
          </a:prstGeom>
          <a:noFill/>
          <a:ln/>
        </p:spPr>
        <p:txBody>
          <a:bodyPr wrap="none" lIns="0" tIns="0" rIns="0" bIns="0" rtlCol="0" anchor="t"/>
          <a:lstStyle/>
          <a:p>
            <a:pPr algn="l" indent="0" marL="0">
              <a:lnSpc>
                <a:spcPts val="1800"/>
              </a:lnSpc>
              <a:buNone/>
            </a:pPr>
            <a:r>
              <a:rPr lang="en-US" sz="1450" dirty="0">
                <a:solidFill>
                  <a:srgbClr val="0C0D0F"/>
                </a:solidFill>
                <a:latin typeface="Inter" pitchFamily="34" charset="0"/>
                <a:ea typeface="Inter" pitchFamily="34" charset="-122"/>
                <a:cs typeface="Inter" pitchFamily="34" charset="-120"/>
              </a:rPr>
              <a:t>Frontend</a:t>
            </a:r>
            <a:endParaRPr lang="en-US" sz="1450" dirty="0"/>
          </a:p>
        </p:txBody>
      </p:sp>
      <p:sp>
        <p:nvSpPr>
          <p:cNvPr id="5" name="Text 3"/>
          <p:cNvSpPr/>
          <p:nvPr/>
        </p:nvSpPr>
        <p:spPr>
          <a:xfrm>
            <a:off x="572095" y="1983938"/>
            <a:ext cx="6592610"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55575A"/>
                </a:solidFill>
                <a:latin typeface="Manrope" pitchFamily="34" charset="0"/>
                <a:ea typeface="Manrope" pitchFamily="34" charset="-122"/>
                <a:cs typeface="Manrope" pitchFamily="34" charset="-120"/>
              </a:rPr>
              <a:t>React:</a:t>
            </a:r>
            <a:pPr algn="l" indent="0" marL="0">
              <a:lnSpc>
                <a:spcPts val="1550"/>
              </a:lnSpc>
              <a:buNone/>
            </a:pPr>
            <a:r>
              <a:rPr lang="en-US" sz="950" dirty="0">
                <a:solidFill>
                  <a:srgbClr val="55575A"/>
                </a:solidFill>
                <a:latin typeface="Manrope" pitchFamily="34" charset="0"/>
                <a:ea typeface="Manrope" pitchFamily="34" charset="-122"/>
                <a:cs typeface="Manrope" pitchFamily="34" charset="-120"/>
              </a:rPr>
              <a:t> For building a dynamic and responsive user interface.</a:t>
            </a:r>
            <a:endParaRPr lang="en-US" sz="950" dirty="0"/>
          </a:p>
        </p:txBody>
      </p:sp>
      <p:sp>
        <p:nvSpPr>
          <p:cNvPr id="6" name="Text 4"/>
          <p:cNvSpPr/>
          <p:nvPr/>
        </p:nvSpPr>
        <p:spPr>
          <a:xfrm>
            <a:off x="572095" y="2224564"/>
            <a:ext cx="6592610"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55575A"/>
                </a:solidFill>
                <a:latin typeface="Manrope" pitchFamily="34" charset="0"/>
                <a:ea typeface="Manrope" pitchFamily="34" charset="-122"/>
                <a:cs typeface="Manrope" pitchFamily="34" charset="-120"/>
              </a:rPr>
              <a:t>Tailwind CSS / Custom CSS:</a:t>
            </a:r>
            <a:pPr algn="l" indent="0" marL="0">
              <a:lnSpc>
                <a:spcPts val="1550"/>
              </a:lnSpc>
              <a:buNone/>
            </a:pPr>
            <a:r>
              <a:rPr lang="en-US" sz="950" dirty="0">
                <a:solidFill>
                  <a:srgbClr val="55575A"/>
                </a:solidFill>
                <a:latin typeface="Manrope" pitchFamily="34" charset="0"/>
                <a:ea typeface="Manrope" pitchFamily="34" charset="-122"/>
                <a:cs typeface="Manrope" pitchFamily="34" charset="-120"/>
              </a:rPr>
              <a:t> For modern, utility-first styling and flexible design.</a:t>
            </a:r>
            <a:endParaRPr lang="en-US" sz="950" dirty="0"/>
          </a:p>
        </p:txBody>
      </p:sp>
      <p:sp>
        <p:nvSpPr>
          <p:cNvPr id="7" name="Text 5"/>
          <p:cNvSpPr/>
          <p:nvPr/>
        </p:nvSpPr>
        <p:spPr>
          <a:xfrm>
            <a:off x="572095" y="2545437"/>
            <a:ext cx="1851660" cy="231338"/>
          </a:xfrm>
          <a:prstGeom prst="rect">
            <a:avLst/>
          </a:prstGeom>
          <a:noFill/>
          <a:ln/>
        </p:spPr>
        <p:txBody>
          <a:bodyPr wrap="none" lIns="0" tIns="0" rIns="0" bIns="0" rtlCol="0" anchor="t"/>
          <a:lstStyle/>
          <a:p>
            <a:pPr algn="l" indent="0" marL="0">
              <a:lnSpc>
                <a:spcPts val="1800"/>
              </a:lnSpc>
              <a:buNone/>
            </a:pPr>
            <a:r>
              <a:rPr lang="en-US" sz="1450" dirty="0">
                <a:solidFill>
                  <a:srgbClr val="0C0D0F"/>
                </a:solidFill>
                <a:latin typeface="Inter" pitchFamily="34" charset="0"/>
                <a:ea typeface="Inter" pitchFamily="34" charset="-122"/>
                <a:cs typeface="Inter" pitchFamily="34" charset="-120"/>
              </a:rPr>
              <a:t>Backend</a:t>
            </a:r>
            <a:endParaRPr lang="en-US" sz="1450" dirty="0"/>
          </a:p>
        </p:txBody>
      </p:sp>
      <p:sp>
        <p:nvSpPr>
          <p:cNvPr id="8" name="Text 6"/>
          <p:cNvSpPr/>
          <p:nvPr/>
        </p:nvSpPr>
        <p:spPr>
          <a:xfrm>
            <a:off x="572095" y="2900124"/>
            <a:ext cx="6592610"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55575A"/>
                </a:solidFill>
                <a:latin typeface="Manrope" pitchFamily="34" charset="0"/>
                <a:ea typeface="Manrope" pitchFamily="34" charset="-122"/>
                <a:cs typeface="Manrope" pitchFamily="34" charset="-120"/>
              </a:rPr>
              <a:t>Node.js:</a:t>
            </a:r>
            <a:pPr algn="l" indent="0" marL="0">
              <a:lnSpc>
                <a:spcPts val="1550"/>
              </a:lnSpc>
              <a:buNone/>
            </a:pPr>
            <a:r>
              <a:rPr lang="en-US" sz="950" dirty="0">
                <a:solidFill>
                  <a:srgbClr val="55575A"/>
                </a:solidFill>
                <a:latin typeface="Manrope" pitchFamily="34" charset="0"/>
                <a:ea typeface="Manrope" pitchFamily="34" charset="-122"/>
                <a:cs typeface="Manrope" pitchFamily="34" charset="-120"/>
              </a:rPr>
              <a:t> The JavaScript runtime for server-side logic.</a:t>
            </a:r>
            <a:endParaRPr lang="en-US" sz="950" dirty="0"/>
          </a:p>
        </p:txBody>
      </p:sp>
      <p:sp>
        <p:nvSpPr>
          <p:cNvPr id="9" name="Text 7"/>
          <p:cNvSpPr/>
          <p:nvPr/>
        </p:nvSpPr>
        <p:spPr>
          <a:xfrm>
            <a:off x="572095" y="3140750"/>
            <a:ext cx="6592610"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55575A"/>
                </a:solidFill>
                <a:latin typeface="Manrope" pitchFamily="34" charset="0"/>
                <a:ea typeface="Manrope" pitchFamily="34" charset="-122"/>
                <a:cs typeface="Manrope" pitchFamily="34" charset="-120"/>
              </a:rPr>
              <a:t>Express:</a:t>
            </a:r>
            <a:pPr algn="l" indent="0" marL="0">
              <a:lnSpc>
                <a:spcPts val="1550"/>
              </a:lnSpc>
              <a:buNone/>
            </a:pPr>
            <a:r>
              <a:rPr lang="en-US" sz="950" dirty="0">
                <a:solidFill>
                  <a:srgbClr val="55575A"/>
                </a:solidFill>
                <a:latin typeface="Manrope" pitchFamily="34" charset="0"/>
                <a:ea typeface="Manrope" pitchFamily="34" charset="-122"/>
                <a:cs typeface="Manrope" pitchFamily="34" charset="-120"/>
              </a:rPr>
              <a:t> A fast, unopinionated, minimalist web framework for Node.js.</a:t>
            </a:r>
            <a:endParaRPr lang="en-US" sz="950" dirty="0"/>
          </a:p>
        </p:txBody>
      </p:sp>
      <p:sp>
        <p:nvSpPr>
          <p:cNvPr id="10" name="Text 8"/>
          <p:cNvSpPr/>
          <p:nvPr/>
        </p:nvSpPr>
        <p:spPr>
          <a:xfrm>
            <a:off x="572095" y="3381375"/>
            <a:ext cx="6592610"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55575A"/>
                </a:solidFill>
                <a:latin typeface="Manrope" pitchFamily="34" charset="0"/>
                <a:ea typeface="Manrope" pitchFamily="34" charset="-122"/>
                <a:cs typeface="Manrope" pitchFamily="34" charset="-120"/>
              </a:rPr>
              <a:t>MongoDB (optional):</a:t>
            </a:r>
            <a:pPr algn="l" indent="0" marL="0">
              <a:lnSpc>
                <a:spcPts val="1550"/>
              </a:lnSpc>
              <a:buNone/>
            </a:pPr>
            <a:r>
              <a:rPr lang="en-US" sz="950" dirty="0">
                <a:solidFill>
                  <a:srgbClr val="55575A"/>
                </a:solidFill>
                <a:latin typeface="Manrope" pitchFamily="34" charset="0"/>
                <a:ea typeface="Manrope" pitchFamily="34" charset="-122"/>
                <a:cs typeface="Manrope" pitchFamily="34" charset="-120"/>
              </a:rPr>
              <a:t> NoSQL database for flexible session and chat history storage.</a:t>
            </a:r>
            <a:endParaRPr lang="en-US" sz="950" dirty="0"/>
          </a:p>
        </p:txBody>
      </p:sp>
      <p:sp>
        <p:nvSpPr>
          <p:cNvPr id="11" name="Text 9"/>
          <p:cNvSpPr/>
          <p:nvPr/>
        </p:nvSpPr>
        <p:spPr>
          <a:xfrm>
            <a:off x="7473315" y="1629251"/>
            <a:ext cx="2325767" cy="231338"/>
          </a:xfrm>
          <a:prstGeom prst="rect">
            <a:avLst/>
          </a:prstGeom>
          <a:noFill/>
          <a:ln/>
        </p:spPr>
        <p:txBody>
          <a:bodyPr wrap="none" lIns="0" tIns="0" rIns="0" bIns="0" rtlCol="0" anchor="t"/>
          <a:lstStyle/>
          <a:p>
            <a:pPr algn="l" indent="0" marL="0">
              <a:lnSpc>
                <a:spcPts val="1800"/>
              </a:lnSpc>
              <a:buNone/>
            </a:pPr>
            <a:r>
              <a:rPr lang="en-US" sz="1450" dirty="0">
                <a:solidFill>
                  <a:srgbClr val="0C0D0F"/>
                </a:solidFill>
                <a:latin typeface="Inter" pitchFamily="34" charset="0"/>
                <a:ea typeface="Inter" pitchFamily="34" charset="-122"/>
                <a:cs typeface="Inter" pitchFamily="34" charset="-120"/>
              </a:rPr>
              <a:t>AI &amp; Document Processing</a:t>
            </a:r>
            <a:endParaRPr lang="en-US" sz="1450" dirty="0"/>
          </a:p>
        </p:txBody>
      </p:sp>
      <p:sp>
        <p:nvSpPr>
          <p:cNvPr id="12" name="Text 10"/>
          <p:cNvSpPr/>
          <p:nvPr/>
        </p:nvSpPr>
        <p:spPr>
          <a:xfrm>
            <a:off x="7473315" y="1983938"/>
            <a:ext cx="6592610"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55575A"/>
                </a:solidFill>
                <a:latin typeface="Manrope" pitchFamily="34" charset="0"/>
                <a:ea typeface="Manrope" pitchFamily="34" charset="-122"/>
                <a:cs typeface="Manrope" pitchFamily="34" charset="-120"/>
              </a:rPr>
              <a:t>Gemini API:</a:t>
            </a:r>
            <a:pPr algn="l" indent="0" marL="0">
              <a:lnSpc>
                <a:spcPts val="1550"/>
              </a:lnSpc>
              <a:buNone/>
            </a:pPr>
            <a:r>
              <a:rPr lang="en-US" sz="950" dirty="0">
                <a:solidFill>
                  <a:srgbClr val="55575A"/>
                </a:solidFill>
                <a:latin typeface="Manrope" pitchFamily="34" charset="0"/>
                <a:ea typeface="Manrope" pitchFamily="34" charset="-122"/>
                <a:cs typeface="Manrope" pitchFamily="34" charset="-120"/>
              </a:rPr>
              <a:t> Integrates Google's advanced AI models for intelligent responses.</a:t>
            </a:r>
            <a:endParaRPr lang="en-US" sz="950" dirty="0"/>
          </a:p>
        </p:txBody>
      </p:sp>
      <p:sp>
        <p:nvSpPr>
          <p:cNvPr id="13" name="Text 11"/>
          <p:cNvSpPr/>
          <p:nvPr/>
        </p:nvSpPr>
        <p:spPr>
          <a:xfrm>
            <a:off x="7473315" y="2224564"/>
            <a:ext cx="6592610"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55575A"/>
                </a:solidFill>
                <a:latin typeface="Manrope" pitchFamily="34" charset="0"/>
                <a:ea typeface="Manrope" pitchFamily="34" charset="-122"/>
                <a:cs typeface="Manrope" pitchFamily="34" charset="-120"/>
              </a:rPr>
              <a:t>PDF-parse, docx2txt, pptx:</a:t>
            </a:r>
            <a:pPr algn="l" indent="0" marL="0">
              <a:lnSpc>
                <a:spcPts val="1550"/>
              </a:lnSpc>
              <a:buNone/>
            </a:pPr>
            <a:r>
              <a:rPr lang="en-US" sz="950" dirty="0">
                <a:solidFill>
                  <a:srgbClr val="55575A"/>
                </a:solidFill>
                <a:latin typeface="Manrope" pitchFamily="34" charset="0"/>
                <a:ea typeface="Manrope" pitchFamily="34" charset="-122"/>
                <a:cs typeface="Manrope" pitchFamily="34" charset="-120"/>
              </a:rPr>
              <a:t> Libraries for extracting text content from various document formats.</a:t>
            </a:r>
            <a:endParaRPr lang="en-US" sz="950" dirty="0"/>
          </a:p>
        </p:txBody>
      </p:sp>
      <p:sp>
        <p:nvSpPr>
          <p:cNvPr id="14" name="Text 12"/>
          <p:cNvSpPr/>
          <p:nvPr/>
        </p:nvSpPr>
        <p:spPr>
          <a:xfrm>
            <a:off x="7473315" y="2465189"/>
            <a:ext cx="6592610"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55575A"/>
                </a:solidFill>
                <a:latin typeface="Manrope" pitchFamily="34" charset="0"/>
                <a:ea typeface="Manrope" pitchFamily="34" charset="-122"/>
                <a:cs typeface="Manrope" pitchFamily="34" charset="-120"/>
              </a:rPr>
              <a:t>Socket.io (if real-time messaging):</a:t>
            </a:r>
            <a:pPr algn="l" indent="0" marL="0">
              <a:lnSpc>
                <a:spcPts val="1550"/>
              </a:lnSpc>
              <a:buNone/>
            </a:pPr>
            <a:r>
              <a:rPr lang="en-US" sz="950" dirty="0">
                <a:solidFill>
                  <a:srgbClr val="55575A"/>
                </a:solidFill>
                <a:latin typeface="Manrope" pitchFamily="34" charset="0"/>
                <a:ea typeface="Manrope" pitchFamily="34" charset="-122"/>
                <a:cs typeface="Manrope" pitchFamily="34" charset="-120"/>
              </a:rPr>
              <a:t> Enables real-time, bidirectional communication for instant chat.</a:t>
            </a:r>
            <a:endParaRPr lang="en-US" sz="950" dirty="0"/>
          </a:p>
        </p:txBody>
      </p:sp>
      <p:sp>
        <p:nvSpPr>
          <p:cNvPr id="15" name="Text 13"/>
          <p:cNvSpPr/>
          <p:nvPr/>
        </p:nvSpPr>
        <p:spPr>
          <a:xfrm>
            <a:off x="7473315" y="2705814"/>
            <a:ext cx="6592610"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55575A"/>
                </a:solidFill>
                <a:latin typeface="Manrope" pitchFamily="34" charset="0"/>
                <a:ea typeface="Manrope" pitchFamily="34" charset="-122"/>
                <a:cs typeface="Manrope" pitchFamily="34" charset="-120"/>
              </a:rPr>
              <a:t>Axios:</a:t>
            </a:r>
            <a:pPr algn="l" indent="0" marL="0">
              <a:lnSpc>
                <a:spcPts val="1550"/>
              </a:lnSpc>
              <a:buNone/>
            </a:pPr>
            <a:r>
              <a:rPr lang="en-US" sz="950" dirty="0">
                <a:solidFill>
                  <a:srgbClr val="55575A"/>
                </a:solidFill>
                <a:latin typeface="Manrope" pitchFamily="34" charset="0"/>
                <a:ea typeface="Manrope" pitchFamily="34" charset="-122"/>
                <a:cs typeface="Manrope" pitchFamily="34" charset="-120"/>
              </a:rPr>
              <a:t> Promise-based HTTP client for making API requests.</a:t>
            </a:r>
            <a:endParaRPr lang="en-US" sz="950" dirty="0"/>
          </a:p>
        </p:txBody>
      </p:sp>
      <p:pic>
        <p:nvPicPr>
          <p:cNvPr id="16" name="Image 0" descr="preencoded.png">    </p:cNvPr>
          <p:cNvPicPr>
            <a:picLocks noChangeAspect="1"/>
          </p:cNvPicPr>
          <p:nvPr/>
        </p:nvPicPr>
        <p:blipFill>
          <a:blip r:embed="rId1"/>
          <a:stretch>
            <a:fillRect/>
          </a:stretch>
        </p:blipFill>
        <p:spPr>
          <a:xfrm>
            <a:off x="7473315" y="3042166"/>
            <a:ext cx="6592610" cy="65926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67226" y="524708"/>
            <a:ext cx="11628953" cy="595670"/>
          </a:xfrm>
          <a:prstGeom prst="rect">
            <a:avLst/>
          </a:prstGeom>
          <a:noFill/>
          <a:ln/>
        </p:spPr>
        <p:txBody>
          <a:bodyPr wrap="none" lIns="0" tIns="0" rIns="0" bIns="0" rtlCol="0" anchor="t"/>
          <a:lstStyle/>
          <a:p>
            <a:pPr algn="l" indent="0" marL="0">
              <a:lnSpc>
                <a:spcPts val="4650"/>
              </a:lnSpc>
              <a:buNone/>
            </a:pPr>
            <a:r>
              <a:rPr lang="en-US" sz="3750" dirty="0">
                <a:solidFill>
                  <a:srgbClr val="0C0D0F"/>
                </a:solidFill>
                <a:latin typeface="Inter" pitchFamily="34" charset="0"/>
                <a:ea typeface="Inter" pitchFamily="34" charset="-122"/>
                <a:cs typeface="Inter" pitchFamily="34" charset="-120"/>
              </a:rPr>
              <a:t>Project Structure: Organized for Clarity &amp; Scalability</a:t>
            </a:r>
            <a:endParaRPr lang="en-US" sz="3750" dirty="0"/>
          </a:p>
        </p:txBody>
      </p:sp>
      <p:sp>
        <p:nvSpPr>
          <p:cNvPr id="3" name="Text 1"/>
          <p:cNvSpPr/>
          <p:nvPr/>
        </p:nvSpPr>
        <p:spPr>
          <a:xfrm>
            <a:off x="667226" y="1501616"/>
            <a:ext cx="13295948" cy="609838"/>
          </a:xfrm>
          <a:prstGeom prst="rect">
            <a:avLst/>
          </a:prstGeom>
          <a:noFill/>
          <a:ln/>
        </p:spPr>
        <p:txBody>
          <a:bodyPr wrap="square" lIns="0" tIns="0" rIns="0" bIns="0" rtlCol="0" anchor="t"/>
          <a:lstStyle/>
          <a:p>
            <a:pPr algn="l" indent="0" marL="0">
              <a:lnSpc>
                <a:spcPts val="2400"/>
              </a:lnSpc>
              <a:buNone/>
            </a:pPr>
            <a:r>
              <a:rPr lang="en-US" sz="1500" dirty="0">
                <a:solidFill>
                  <a:srgbClr val="55575A"/>
                </a:solidFill>
                <a:latin typeface="Manrope" pitchFamily="34" charset="0"/>
                <a:ea typeface="Manrope" pitchFamily="34" charset="-122"/>
                <a:cs typeface="Manrope" pitchFamily="34" charset="-120"/>
              </a:rPr>
              <a:t>The project follows a well-defined directory structure, promoting clear separation of concerns, ease of development, and future scalability. This organization simplifies collaboration and streamlines maintenance for both frontend and backend components.</a:t>
            </a:r>
            <a:endParaRPr lang="en-US" sz="1500" dirty="0"/>
          </a:p>
        </p:txBody>
      </p:sp>
      <p:sp>
        <p:nvSpPr>
          <p:cNvPr id="4" name="Shape 2"/>
          <p:cNvSpPr/>
          <p:nvPr/>
        </p:nvSpPr>
        <p:spPr>
          <a:xfrm>
            <a:off x="667226" y="2325886"/>
            <a:ext cx="13295948" cy="4554617"/>
          </a:xfrm>
          <a:prstGeom prst="roundRect">
            <a:avLst>
              <a:gd name="adj" fmla="val 3767"/>
            </a:avLst>
          </a:prstGeom>
          <a:solidFill>
            <a:srgbClr val="F2F2F2"/>
          </a:solidFill>
          <a:ln/>
        </p:spPr>
      </p:sp>
      <p:sp>
        <p:nvSpPr>
          <p:cNvPr id="5" name="Shape 3"/>
          <p:cNvSpPr/>
          <p:nvPr/>
        </p:nvSpPr>
        <p:spPr>
          <a:xfrm>
            <a:off x="657701" y="2325886"/>
            <a:ext cx="13314998" cy="4554617"/>
          </a:xfrm>
          <a:prstGeom prst="roundRect">
            <a:avLst>
              <a:gd name="adj" fmla="val 628"/>
            </a:avLst>
          </a:prstGeom>
          <a:solidFill>
            <a:srgbClr val="F2F2F2"/>
          </a:solidFill>
          <a:ln/>
        </p:spPr>
      </p:sp>
      <p:sp>
        <p:nvSpPr>
          <p:cNvPr id="6" name="Text 4"/>
          <p:cNvSpPr/>
          <p:nvPr/>
        </p:nvSpPr>
        <p:spPr>
          <a:xfrm>
            <a:off x="848320" y="2468761"/>
            <a:ext cx="12933759" cy="4268867"/>
          </a:xfrm>
          <a:prstGeom prst="rect">
            <a:avLst/>
          </a:prstGeom>
          <a:noFill/>
          <a:ln/>
        </p:spPr>
        <p:txBody>
          <a:bodyPr wrap="square" lIns="0" tIns="0" rIns="0" bIns="0" rtlCol="0" anchor="t"/>
          <a:lstStyle/>
          <a:p>
            <a:pPr algn="l" indent="0" marL="0">
              <a:lnSpc>
                <a:spcPts val="2400"/>
              </a:lnSpc>
              <a:buNone/>
            </a:pPr>
            <a:r>
              <a:rPr lang="en-US" sz="1500" dirty="0">
                <a:solidFill>
                  <a:srgbClr val="55575A"/>
                </a:solidFill>
                <a:highlight>
                  <a:srgbClr val="F2F2F2"/>
                </a:highlight>
                <a:latin typeface="Consolas" pitchFamily="34" charset="0"/>
                <a:ea typeface="Consolas" pitchFamily="34" charset="-122"/>
                <a:cs typeface="Consolas" pitchFamily="34" charset="-120"/>
              </a:rPr>
              <a:t>ai-chatbot/├── backend/│   ├── routes/          # API routes (auth, chat, file uploads)│   ├── controllers/     # Business logic for chat and file processing│   ├── models/          # MongoDB schemas (if session or user data)│   └── app.js           # Express server└── frontend/    ├── src/    │   ├── components/  # Chat interface, message, file upload    │   ├── pages/       # Home, Chat, About, Contact    │   ├── services/    # API service calls    │   └── App.js└── README.md</a:t>
            </a:r>
            <a:endParaRPr lang="en-US" sz="1500" dirty="0"/>
          </a:p>
        </p:txBody>
      </p:sp>
      <p:sp>
        <p:nvSpPr>
          <p:cNvPr id="7" name="Text 5"/>
          <p:cNvSpPr/>
          <p:nvPr/>
        </p:nvSpPr>
        <p:spPr>
          <a:xfrm>
            <a:off x="667226" y="7094934"/>
            <a:ext cx="13295948" cy="609838"/>
          </a:xfrm>
          <a:prstGeom prst="rect">
            <a:avLst/>
          </a:prstGeom>
          <a:noFill/>
          <a:ln/>
        </p:spPr>
        <p:txBody>
          <a:bodyPr wrap="square" lIns="0" tIns="0" rIns="0" bIns="0" rtlCol="0" anchor="t"/>
          <a:lstStyle/>
          <a:p>
            <a:pPr algn="l" indent="0" marL="0">
              <a:lnSpc>
                <a:spcPts val="2400"/>
              </a:lnSpc>
              <a:buNone/>
            </a:pPr>
            <a:r>
              <a:rPr lang="en-US" sz="1500" dirty="0">
                <a:solidFill>
                  <a:srgbClr val="55575A"/>
                </a:solidFill>
                <a:latin typeface="Manrope" pitchFamily="34" charset="0"/>
                <a:ea typeface="Manrope" pitchFamily="34" charset="-122"/>
                <a:cs typeface="Manrope" pitchFamily="34" charset="-120"/>
              </a:rPr>
              <a:t>This modular approach ensures that developers can quickly locate and work on specific parts of the application, from API endpoints to UI components, without affecting the entire system.</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2095" y="339447"/>
            <a:ext cx="5175052" cy="385763"/>
          </a:xfrm>
          <a:prstGeom prst="rect">
            <a:avLst/>
          </a:prstGeom>
          <a:noFill/>
          <a:ln/>
        </p:spPr>
        <p:txBody>
          <a:bodyPr wrap="none" lIns="0" tIns="0" rIns="0" bIns="0" rtlCol="0" anchor="t"/>
          <a:lstStyle/>
          <a:p>
            <a:pPr algn="l" indent="0" marL="0">
              <a:lnSpc>
                <a:spcPts val="3000"/>
              </a:lnSpc>
              <a:buNone/>
            </a:pPr>
            <a:r>
              <a:rPr lang="en-US" sz="2400" dirty="0">
                <a:solidFill>
                  <a:srgbClr val="0C0D0F"/>
                </a:solidFill>
                <a:latin typeface="Inter" pitchFamily="34" charset="0"/>
                <a:ea typeface="Inter" pitchFamily="34" charset="-122"/>
                <a:cs typeface="Inter" pitchFamily="34" charset="-120"/>
              </a:rPr>
              <a:t>Installation &amp; Setup: Getting Started</a:t>
            </a:r>
            <a:endParaRPr lang="en-US" sz="2400" dirty="0"/>
          </a:p>
        </p:txBody>
      </p:sp>
      <p:sp>
        <p:nvSpPr>
          <p:cNvPr id="3" name="Text 1"/>
          <p:cNvSpPr/>
          <p:nvPr/>
        </p:nvSpPr>
        <p:spPr>
          <a:xfrm>
            <a:off x="572095" y="972026"/>
            <a:ext cx="13486209" cy="197525"/>
          </a:xfrm>
          <a:prstGeom prst="rect">
            <a:avLst/>
          </a:prstGeom>
          <a:noFill/>
          <a:ln/>
        </p:spPr>
        <p:txBody>
          <a:bodyPr wrap="none" lIns="0" tIns="0" rIns="0" bIns="0" rtlCol="0" anchor="t"/>
          <a:lstStyle/>
          <a:p>
            <a:pPr algn="l" indent="0" marL="0">
              <a:lnSpc>
                <a:spcPts val="1550"/>
              </a:lnSpc>
              <a:buNone/>
            </a:pPr>
            <a:r>
              <a:rPr lang="en-US" sz="950" dirty="0">
                <a:solidFill>
                  <a:srgbClr val="55575A"/>
                </a:solidFill>
                <a:latin typeface="Manrope" pitchFamily="34" charset="0"/>
                <a:ea typeface="Manrope" pitchFamily="34" charset="-122"/>
                <a:cs typeface="Manrope" pitchFamily="34" charset="-120"/>
              </a:rPr>
              <a:t>Setting up the AI Chatbot project is straightforward, involving separate installations for the backend and frontend. Follow these steps to get the application up and running on your local machine.</a:t>
            </a:r>
            <a:endParaRPr lang="en-US" sz="950" dirty="0"/>
          </a:p>
        </p:txBody>
      </p:sp>
      <p:sp>
        <p:nvSpPr>
          <p:cNvPr id="4" name="Text 2"/>
          <p:cNvSpPr/>
          <p:nvPr/>
        </p:nvSpPr>
        <p:spPr>
          <a:xfrm>
            <a:off x="572095" y="1431727"/>
            <a:ext cx="1851660" cy="231338"/>
          </a:xfrm>
          <a:prstGeom prst="rect">
            <a:avLst/>
          </a:prstGeom>
          <a:noFill/>
          <a:ln/>
        </p:spPr>
        <p:txBody>
          <a:bodyPr wrap="none" lIns="0" tIns="0" rIns="0" bIns="0" rtlCol="0" anchor="t"/>
          <a:lstStyle/>
          <a:p>
            <a:pPr algn="l" indent="0" marL="0">
              <a:lnSpc>
                <a:spcPts val="1800"/>
              </a:lnSpc>
              <a:buNone/>
            </a:pPr>
            <a:r>
              <a:rPr lang="en-US" sz="1450" dirty="0">
                <a:solidFill>
                  <a:srgbClr val="0C0D0F"/>
                </a:solidFill>
                <a:latin typeface="Inter" pitchFamily="34" charset="0"/>
                <a:ea typeface="Inter" pitchFamily="34" charset="-122"/>
                <a:cs typeface="Inter" pitchFamily="34" charset="-120"/>
              </a:rPr>
              <a:t>Backend Setup</a:t>
            </a:r>
            <a:endParaRPr lang="en-US" sz="1450" dirty="0"/>
          </a:p>
        </p:txBody>
      </p:sp>
      <p:sp>
        <p:nvSpPr>
          <p:cNvPr id="5" name="Text 3"/>
          <p:cNvSpPr/>
          <p:nvPr/>
        </p:nvSpPr>
        <p:spPr>
          <a:xfrm>
            <a:off x="572095" y="1786414"/>
            <a:ext cx="6592610" cy="592574"/>
          </a:xfrm>
          <a:prstGeom prst="rect">
            <a:avLst/>
          </a:prstGeom>
          <a:noFill/>
          <a:ln/>
        </p:spPr>
        <p:txBody>
          <a:bodyPr wrap="square" lIns="0" tIns="0" rIns="0" bIns="0" rtlCol="0" anchor="t"/>
          <a:lstStyle/>
          <a:p>
            <a:pPr algn="l" marL="342900" indent="-342900">
              <a:lnSpc>
                <a:spcPts val="1550"/>
              </a:lnSpc>
              <a:buSzPct val="100000"/>
              <a:buFont typeface="+mj-lt"/>
              <a:buAutoNum type="arabicPeriod" startAt="1"/>
            </a:pPr>
            <a:r>
              <a:rPr lang="en-US" sz="950" b="1" dirty="0">
                <a:solidFill>
                  <a:srgbClr val="55575A"/>
                </a:solidFill>
                <a:latin typeface="Manrope" pitchFamily="34" charset="0"/>
                <a:ea typeface="Manrope" pitchFamily="34" charset="-122"/>
                <a:cs typeface="Manrope" pitchFamily="34" charset="-120"/>
              </a:rPr>
              <a:t>Clone the repository:</a:t>
            </a:r>
            <a:pPr algn="l" indent="0" marL="0">
              <a:lnSpc>
                <a:spcPts val="1550"/>
              </a:lnSpc>
              <a:buNone/>
            </a:pPr>
            <a:r>
              <a:rPr lang="en-US" sz="950" dirty="0">
                <a:solidFill>
                  <a:srgbClr val="55575A"/>
                </a:solidFill>
                <a:highlight>
                  <a:srgbClr val="F2F2F2"/>
                </a:highlight>
                <a:latin typeface="Consolas" pitchFamily="34" charset="0"/>
                <a:ea typeface="Consolas" pitchFamily="34" charset="-122"/>
                <a:cs typeface="Consolas" pitchFamily="34" charset="-120"/>
              </a:rPr>
              <a:t>git clone &lt;repo-url&gt;</a:t>
            </a:r>
            <a:pPr algn="l" indent="0" marL="0">
              <a:lnSpc>
                <a:spcPts val="1550"/>
              </a:lnSpc>
              <a:buNone/>
            </a:pPr>
            <a:r>
              <a:rPr lang="en-US" sz="950" dirty="0">
                <a:solidFill>
                  <a:srgbClr val="55575A"/>
                </a:solidFill>
                <a:highlight>
                  <a:srgbClr val="F2F2F2"/>
                </a:highlight>
                <a:latin typeface="Consolas" pitchFamily="34" charset="0"/>
                <a:ea typeface="Consolas" pitchFamily="34" charset="-122"/>
                <a:cs typeface="Consolas" pitchFamily="34" charset="-120"/>
              </a:rPr>
              <a:t>cd ai-chatbot/backend</a:t>
            </a:r>
            <a:endParaRPr lang="en-US" sz="950" dirty="0"/>
          </a:p>
        </p:txBody>
      </p:sp>
      <p:sp>
        <p:nvSpPr>
          <p:cNvPr id="6" name="Text 4"/>
          <p:cNvSpPr/>
          <p:nvPr/>
        </p:nvSpPr>
        <p:spPr>
          <a:xfrm>
            <a:off x="572095" y="2422088"/>
            <a:ext cx="6592610" cy="395049"/>
          </a:xfrm>
          <a:prstGeom prst="rect">
            <a:avLst/>
          </a:prstGeom>
          <a:noFill/>
          <a:ln/>
        </p:spPr>
        <p:txBody>
          <a:bodyPr wrap="square" lIns="0" tIns="0" rIns="0" bIns="0" rtlCol="0" anchor="t"/>
          <a:lstStyle/>
          <a:p>
            <a:pPr algn="l" marL="342900" indent="-342900">
              <a:lnSpc>
                <a:spcPts val="1550"/>
              </a:lnSpc>
              <a:buSzPct val="100000"/>
              <a:buFont typeface="+mj-lt"/>
              <a:buAutoNum type="arabicPeriod" startAt="2"/>
            </a:pPr>
            <a:r>
              <a:rPr lang="en-US" sz="950" b="1" dirty="0">
                <a:solidFill>
                  <a:srgbClr val="55575A"/>
                </a:solidFill>
                <a:latin typeface="Manrope" pitchFamily="34" charset="0"/>
                <a:ea typeface="Manrope" pitchFamily="34" charset="-122"/>
                <a:cs typeface="Manrope" pitchFamily="34" charset="-120"/>
              </a:rPr>
              <a:t>Install dependencies:</a:t>
            </a:r>
            <a:pPr algn="l" indent="0" marL="0">
              <a:lnSpc>
                <a:spcPts val="1550"/>
              </a:lnSpc>
              <a:buNone/>
            </a:pPr>
            <a:r>
              <a:rPr lang="en-US" sz="950" dirty="0">
                <a:solidFill>
                  <a:srgbClr val="55575A"/>
                </a:solidFill>
                <a:highlight>
                  <a:srgbClr val="F2F2F2"/>
                </a:highlight>
                <a:latin typeface="Consolas" pitchFamily="34" charset="0"/>
                <a:ea typeface="Consolas" pitchFamily="34" charset="-122"/>
                <a:cs typeface="Consolas" pitchFamily="34" charset="-120"/>
              </a:rPr>
              <a:t>npm install</a:t>
            </a:r>
            <a:endParaRPr lang="en-US" sz="950" dirty="0"/>
          </a:p>
        </p:txBody>
      </p:sp>
      <p:sp>
        <p:nvSpPr>
          <p:cNvPr id="7" name="Text 5"/>
          <p:cNvSpPr/>
          <p:nvPr/>
        </p:nvSpPr>
        <p:spPr>
          <a:xfrm>
            <a:off x="572095" y="2860238"/>
            <a:ext cx="6592610" cy="197525"/>
          </a:xfrm>
          <a:prstGeom prst="rect">
            <a:avLst/>
          </a:prstGeom>
          <a:noFill/>
          <a:ln/>
        </p:spPr>
        <p:txBody>
          <a:bodyPr wrap="none" lIns="0" tIns="0" rIns="0" bIns="0" rtlCol="0" anchor="t"/>
          <a:lstStyle/>
          <a:p>
            <a:pPr algn="l" marL="342900" indent="-342900">
              <a:lnSpc>
                <a:spcPts val="1550"/>
              </a:lnSpc>
              <a:buSzPct val="100000"/>
              <a:buFont typeface="+mj-lt"/>
              <a:buAutoNum type="arabicPeriod" startAt="3"/>
            </a:pPr>
            <a:r>
              <a:rPr lang="en-US" sz="950" b="1" dirty="0">
                <a:solidFill>
                  <a:srgbClr val="55575A"/>
                </a:solidFill>
                <a:latin typeface="Manrope" pitchFamily="34" charset="0"/>
                <a:ea typeface="Manrope" pitchFamily="34" charset="-122"/>
                <a:cs typeface="Manrope" pitchFamily="34" charset="-120"/>
              </a:rPr>
              <a:t>Configure environment variables:</a:t>
            </a:r>
            <a:pPr algn="l" indent="0" marL="0">
              <a:lnSpc>
                <a:spcPts val="1550"/>
              </a:lnSpc>
              <a:buNone/>
            </a:pPr>
            <a:r>
              <a:rPr lang="en-US" sz="950" dirty="0">
                <a:solidFill>
                  <a:srgbClr val="55575A"/>
                </a:solidFill>
                <a:latin typeface="Manrope" pitchFamily="34" charset="0"/>
                <a:ea typeface="Manrope" pitchFamily="34" charset="-122"/>
                <a:cs typeface="Manrope" pitchFamily="34" charset="-120"/>
              </a:rPr>
              <a:t> Create a </a:t>
            </a:r>
            <a:pPr algn="l" indent="0" marL="0">
              <a:lnSpc>
                <a:spcPts val="1550"/>
              </a:lnSpc>
              <a:buNone/>
            </a:pPr>
            <a:r>
              <a:rPr lang="en-US" sz="950" dirty="0">
                <a:solidFill>
                  <a:srgbClr val="55575A"/>
                </a:solidFill>
                <a:highlight>
                  <a:srgbClr val="F2F2F2"/>
                </a:highlight>
                <a:latin typeface="Consolas" pitchFamily="34" charset="0"/>
                <a:ea typeface="Consolas" pitchFamily="34" charset="-122"/>
                <a:cs typeface="Consolas" pitchFamily="34" charset="-120"/>
              </a:rPr>
              <a:t>.env</a:t>
            </a:r>
            <a:pPr algn="l" indent="0" marL="0">
              <a:lnSpc>
                <a:spcPts val="1550"/>
              </a:lnSpc>
              <a:buNone/>
            </a:pPr>
            <a:r>
              <a:rPr lang="en-US" sz="950" dirty="0">
                <a:solidFill>
                  <a:srgbClr val="55575A"/>
                </a:solidFill>
                <a:latin typeface="Manrope" pitchFamily="34" charset="0"/>
                <a:ea typeface="Manrope" pitchFamily="34" charset="-122"/>
                <a:cs typeface="Manrope" pitchFamily="34" charset="-120"/>
              </a:rPr>
              <a:t> file with </a:t>
            </a:r>
            <a:pPr algn="l" indent="0" marL="0">
              <a:lnSpc>
                <a:spcPts val="1550"/>
              </a:lnSpc>
              <a:buNone/>
            </a:pPr>
            <a:r>
              <a:rPr lang="en-US" sz="950" dirty="0">
                <a:solidFill>
                  <a:srgbClr val="55575A"/>
                </a:solidFill>
                <a:highlight>
                  <a:srgbClr val="F2F2F2"/>
                </a:highlight>
                <a:latin typeface="Consolas" pitchFamily="34" charset="0"/>
                <a:ea typeface="Consolas" pitchFamily="34" charset="-122"/>
                <a:cs typeface="Consolas" pitchFamily="34" charset="-120"/>
              </a:rPr>
              <a:t>GEMINI_API_KEY</a:t>
            </a:r>
            <a:pPr algn="l" indent="0" marL="0">
              <a:lnSpc>
                <a:spcPts val="1550"/>
              </a:lnSpc>
              <a:buNone/>
            </a:pPr>
            <a:r>
              <a:rPr lang="en-US" sz="950" dirty="0">
                <a:solidFill>
                  <a:srgbClr val="55575A"/>
                </a:solidFill>
                <a:latin typeface="Manrope" pitchFamily="34" charset="0"/>
                <a:ea typeface="Manrope" pitchFamily="34" charset="-122"/>
                <a:cs typeface="Manrope" pitchFamily="34" charset="-120"/>
              </a:rPr>
              <a:t>, </a:t>
            </a:r>
            <a:pPr algn="l" indent="0" marL="0">
              <a:lnSpc>
                <a:spcPts val="1550"/>
              </a:lnSpc>
              <a:buNone/>
            </a:pPr>
            <a:r>
              <a:rPr lang="en-US" sz="950" dirty="0">
                <a:solidFill>
                  <a:srgbClr val="55575A"/>
                </a:solidFill>
                <a:highlight>
                  <a:srgbClr val="F2F2F2"/>
                </a:highlight>
                <a:latin typeface="Consolas" pitchFamily="34" charset="0"/>
                <a:ea typeface="Consolas" pitchFamily="34" charset="-122"/>
                <a:cs typeface="Consolas" pitchFamily="34" charset="-120"/>
              </a:rPr>
              <a:t>MONGO_URI</a:t>
            </a:r>
            <a:pPr algn="l" indent="0" marL="0">
              <a:lnSpc>
                <a:spcPts val="1550"/>
              </a:lnSpc>
              <a:buNone/>
            </a:pPr>
            <a:r>
              <a:rPr lang="en-US" sz="950" dirty="0">
                <a:solidFill>
                  <a:srgbClr val="55575A"/>
                </a:solidFill>
                <a:latin typeface="Manrope" pitchFamily="34" charset="0"/>
                <a:ea typeface="Manrope" pitchFamily="34" charset="-122"/>
                <a:cs typeface="Manrope" pitchFamily="34" charset="-120"/>
              </a:rPr>
              <a:t>, and </a:t>
            </a:r>
            <a:pPr algn="l" indent="0" marL="0">
              <a:lnSpc>
                <a:spcPts val="1550"/>
              </a:lnSpc>
              <a:buNone/>
            </a:pPr>
            <a:r>
              <a:rPr lang="en-US" sz="950" dirty="0">
                <a:solidFill>
                  <a:srgbClr val="55575A"/>
                </a:solidFill>
                <a:highlight>
                  <a:srgbClr val="F2F2F2"/>
                </a:highlight>
                <a:latin typeface="Consolas" pitchFamily="34" charset="0"/>
                <a:ea typeface="Consolas" pitchFamily="34" charset="-122"/>
                <a:cs typeface="Consolas" pitchFamily="34" charset="-120"/>
              </a:rPr>
              <a:t>JWT_SECRET</a:t>
            </a:r>
            <a:pPr algn="l" indent="0" marL="0">
              <a:lnSpc>
                <a:spcPts val="1550"/>
              </a:lnSpc>
              <a:buNone/>
            </a:pPr>
            <a:r>
              <a:rPr lang="en-US" sz="950" dirty="0">
                <a:solidFill>
                  <a:srgbClr val="55575A"/>
                </a:solidFill>
                <a:latin typeface="Manrope" pitchFamily="34" charset="0"/>
                <a:ea typeface="Manrope" pitchFamily="34" charset="-122"/>
                <a:cs typeface="Manrope" pitchFamily="34" charset="-120"/>
              </a:rPr>
              <a:t>.</a:t>
            </a:r>
            <a:endParaRPr lang="en-US" sz="950" dirty="0"/>
          </a:p>
        </p:txBody>
      </p:sp>
      <p:sp>
        <p:nvSpPr>
          <p:cNvPr id="8" name="Text 6"/>
          <p:cNvSpPr/>
          <p:nvPr/>
        </p:nvSpPr>
        <p:spPr>
          <a:xfrm>
            <a:off x="572095" y="3100864"/>
            <a:ext cx="6592610" cy="395049"/>
          </a:xfrm>
          <a:prstGeom prst="rect">
            <a:avLst/>
          </a:prstGeom>
          <a:noFill/>
          <a:ln/>
        </p:spPr>
        <p:txBody>
          <a:bodyPr wrap="square" lIns="0" tIns="0" rIns="0" bIns="0" rtlCol="0" anchor="t"/>
          <a:lstStyle/>
          <a:p>
            <a:pPr algn="l" marL="342900" indent="-342900">
              <a:lnSpc>
                <a:spcPts val="1550"/>
              </a:lnSpc>
              <a:buSzPct val="100000"/>
              <a:buFont typeface="+mj-lt"/>
              <a:buAutoNum type="arabicPeriod" startAt="4"/>
            </a:pPr>
            <a:r>
              <a:rPr lang="en-US" sz="950" b="1" dirty="0">
                <a:solidFill>
                  <a:srgbClr val="55575A"/>
                </a:solidFill>
                <a:latin typeface="Manrope" pitchFamily="34" charset="0"/>
                <a:ea typeface="Manrope" pitchFamily="34" charset="-122"/>
                <a:cs typeface="Manrope" pitchFamily="34" charset="-120"/>
              </a:rPr>
              <a:t>Start the backend server:</a:t>
            </a:r>
            <a:pPr algn="l" indent="0" marL="0">
              <a:lnSpc>
                <a:spcPts val="1550"/>
              </a:lnSpc>
              <a:buNone/>
            </a:pPr>
            <a:r>
              <a:rPr lang="en-US" sz="950" dirty="0">
                <a:solidFill>
                  <a:srgbClr val="55575A"/>
                </a:solidFill>
                <a:highlight>
                  <a:srgbClr val="F2F2F2"/>
                </a:highlight>
                <a:latin typeface="Consolas" pitchFamily="34" charset="0"/>
                <a:ea typeface="Consolas" pitchFamily="34" charset="-122"/>
                <a:cs typeface="Consolas" pitchFamily="34" charset="-120"/>
              </a:rPr>
              <a:t>npm start</a:t>
            </a:r>
            <a:endParaRPr lang="en-US" sz="950" dirty="0"/>
          </a:p>
        </p:txBody>
      </p:sp>
      <p:sp>
        <p:nvSpPr>
          <p:cNvPr id="9" name="Text 7"/>
          <p:cNvSpPr/>
          <p:nvPr/>
        </p:nvSpPr>
        <p:spPr>
          <a:xfrm>
            <a:off x="7473315" y="1431727"/>
            <a:ext cx="1851660" cy="231338"/>
          </a:xfrm>
          <a:prstGeom prst="rect">
            <a:avLst/>
          </a:prstGeom>
          <a:noFill/>
          <a:ln/>
        </p:spPr>
        <p:txBody>
          <a:bodyPr wrap="none" lIns="0" tIns="0" rIns="0" bIns="0" rtlCol="0" anchor="t"/>
          <a:lstStyle/>
          <a:p>
            <a:pPr algn="l" indent="0" marL="0">
              <a:lnSpc>
                <a:spcPts val="1800"/>
              </a:lnSpc>
              <a:buNone/>
            </a:pPr>
            <a:r>
              <a:rPr lang="en-US" sz="1450" dirty="0">
                <a:solidFill>
                  <a:srgbClr val="0C0D0F"/>
                </a:solidFill>
                <a:latin typeface="Inter" pitchFamily="34" charset="0"/>
                <a:ea typeface="Inter" pitchFamily="34" charset="-122"/>
                <a:cs typeface="Inter" pitchFamily="34" charset="-120"/>
              </a:rPr>
              <a:t>Frontend Setup</a:t>
            </a:r>
            <a:endParaRPr lang="en-US" sz="1450" dirty="0"/>
          </a:p>
        </p:txBody>
      </p:sp>
      <p:sp>
        <p:nvSpPr>
          <p:cNvPr id="10" name="Text 8"/>
          <p:cNvSpPr/>
          <p:nvPr/>
        </p:nvSpPr>
        <p:spPr>
          <a:xfrm>
            <a:off x="7473315" y="1786414"/>
            <a:ext cx="6592610" cy="395049"/>
          </a:xfrm>
          <a:prstGeom prst="rect">
            <a:avLst/>
          </a:prstGeom>
          <a:noFill/>
          <a:ln/>
        </p:spPr>
        <p:txBody>
          <a:bodyPr wrap="square" lIns="0" tIns="0" rIns="0" bIns="0" rtlCol="0" anchor="t"/>
          <a:lstStyle/>
          <a:p>
            <a:pPr algn="l" marL="342900" indent="-342900">
              <a:lnSpc>
                <a:spcPts val="1550"/>
              </a:lnSpc>
              <a:buSzPct val="100000"/>
              <a:buFont typeface="+mj-lt"/>
              <a:buAutoNum type="arabicPeriod" startAt="1"/>
            </a:pPr>
            <a:r>
              <a:rPr lang="en-US" sz="950" b="1" dirty="0">
                <a:solidFill>
                  <a:srgbClr val="55575A"/>
                </a:solidFill>
                <a:latin typeface="Manrope" pitchFamily="34" charset="0"/>
                <a:ea typeface="Manrope" pitchFamily="34" charset="-122"/>
                <a:cs typeface="Manrope" pitchFamily="34" charset="-120"/>
              </a:rPr>
              <a:t>Navigate to the frontend folder:</a:t>
            </a:r>
            <a:pPr algn="l" indent="0" marL="0">
              <a:lnSpc>
                <a:spcPts val="1550"/>
              </a:lnSpc>
              <a:buNone/>
            </a:pPr>
            <a:r>
              <a:rPr lang="en-US" sz="950" dirty="0">
                <a:solidFill>
                  <a:srgbClr val="55575A"/>
                </a:solidFill>
                <a:highlight>
                  <a:srgbClr val="F2F2F2"/>
                </a:highlight>
                <a:latin typeface="Consolas" pitchFamily="34" charset="0"/>
                <a:ea typeface="Consolas" pitchFamily="34" charset="-122"/>
                <a:cs typeface="Consolas" pitchFamily="34" charset="-120"/>
              </a:rPr>
              <a:t>cd ../frontend</a:t>
            </a:r>
            <a:endParaRPr lang="en-US" sz="950" dirty="0"/>
          </a:p>
        </p:txBody>
      </p:sp>
      <p:sp>
        <p:nvSpPr>
          <p:cNvPr id="11" name="Text 9"/>
          <p:cNvSpPr/>
          <p:nvPr/>
        </p:nvSpPr>
        <p:spPr>
          <a:xfrm>
            <a:off x="7473315" y="2224564"/>
            <a:ext cx="6592610" cy="395049"/>
          </a:xfrm>
          <a:prstGeom prst="rect">
            <a:avLst/>
          </a:prstGeom>
          <a:noFill/>
          <a:ln/>
        </p:spPr>
        <p:txBody>
          <a:bodyPr wrap="square" lIns="0" tIns="0" rIns="0" bIns="0" rtlCol="0" anchor="t"/>
          <a:lstStyle/>
          <a:p>
            <a:pPr algn="l" marL="342900" indent="-342900">
              <a:lnSpc>
                <a:spcPts val="1550"/>
              </a:lnSpc>
              <a:buSzPct val="100000"/>
              <a:buFont typeface="+mj-lt"/>
              <a:buAutoNum type="arabicPeriod" startAt="2"/>
            </a:pPr>
            <a:r>
              <a:rPr lang="en-US" sz="950" b="1" dirty="0">
                <a:solidFill>
                  <a:srgbClr val="55575A"/>
                </a:solidFill>
                <a:latin typeface="Manrope" pitchFamily="34" charset="0"/>
                <a:ea typeface="Manrope" pitchFamily="34" charset="-122"/>
                <a:cs typeface="Manrope" pitchFamily="34" charset="-120"/>
              </a:rPr>
              <a:t>Install dependencies:</a:t>
            </a:r>
            <a:pPr algn="l" indent="0" marL="0">
              <a:lnSpc>
                <a:spcPts val="1550"/>
              </a:lnSpc>
              <a:buNone/>
            </a:pPr>
            <a:r>
              <a:rPr lang="en-US" sz="950" dirty="0">
                <a:solidFill>
                  <a:srgbClr val="55575A"/>
                </a:solidFill>
                <a:highlight>
                  <a:srgbClr val="F2F2F2"/>
                </a:highlight>
                <a:latin typeface="Consolas" pitchFamily="34" charset="0"/>
                <a:ea typeface="Consolas" pitchFamily="34" charset="-122"/>
                <a:cs typeface="Consolas" pitchFamily="34" charset="-120"/>
              </a:rPr>
              <a:t>npm install</a:t>
            </a:r>
            <a:endParaRPr lang="en-US" sz="950" dirty="0"/>
          </a:p>
        </p:txBody>
      </p:sp>
      <p:sp>
        <p:nvSpPr>
          <p:cNvPr id="12" name="Text 10"/>
          <p:cNvSpPr/>
          <p:nvPr/>
        </p:nvSpPr>
        <p:spPr>
          <a:xfrm>
            <a:off x="7473315" y="2662714"/>
            <a:ext cx="6592610" cy="395049"/>
          </a:xfrm>
          <a:prstGeom prst="rect">
            <a:avLst/>
          </a:prstGeom>
          <a:noFill/>
          <a:ln/>
        </p:spPr>
        <p:txBody>
          <a:bodyPr wrap="square" lIns="0" tIns="0" rIns="0" bIns="0" rtlCol="0" anchor="t"/>
          <a:lstStyle/>
          <a:p>
            <a:pPr algn="l" marL="342900" indent="-342900">
              <a:lnSpc>
                <a:spcPts val="1550"/>
              </a:lnSpc>
              <a:buSzPct val="100000"/>
              <a:buFont typeface="+mj-lt"/>
              <a:buAutoNum type="arabicPeriod" startAt="3"/>
            </a:pPr>
            <a:r>
              <a:rPr lang="en-US" sz="950" b="1" dirty="0">
                <a:solidFill>
                  <a:srgbClr val="55575A"/>
                </a:solidFill>
                <a:latin typeface="Manrope" pitchFamily="34" charset="0"/>
                <a:ea typeface="Manrope" pitchFamily="34" charset="-122"/>
                <a:cs typeface="Manrope" pitchFamily="34" charset="-120"/>
              </a:rPr>
              <a:t>Start the React app:</a:t>
            </a:r>
            <a:pPr algn="l" indent="0" marL="0">
              <a:lnSpc>
                <a:spcPts val="1550"/>
              </a:lnSpc>
              <a:buNone/>
            </a:pPr>
            <a:r>
              <a:rPr lang="en-US" sz="950" dirty="0">
                <a:solidFill>
                  <a:srgbClr val="55575A"/>
                </a:solidFill>
                <a:highlight>
                  <a:srgbClr val="F2F2F2"/>
                </a:highlight>
                <a:latin typeface="Consolas" pitchFamily="34" charset="0"/>
                <a:ea typeface="Consolas" pitchFamily="34" charset="-122"/>
                <a:cs typeface="Consolas" pitchFamily="34" charset="-120"/>
              </a:rPr>
              <a:t>npm run dev</a:t>
            </a:r>
            <a:endParaRPr lang="en-US" sz="950" dirty="0"/>
          </a:p>
        </p:txBody>
      </p:sp>
      <p:pic>
        <p:nvPicPr>
          <p:cNvPr id="13" name="Image 0" descr="preencoded.png">    </p:cNvPr>
          <p:cNvPicPr>
            <a:picLocks noChangeAspect="1"/>
          </p:cNvPicPr>
          <p:nvPr/>
        </p:nvPicPr>
        <p:blipFill>
          <a:blip r:embed="rId1"/>
          <a:stretch>
            <a:fillRect/>
          </a:stretch>
        </p:blipFill>
        <p:spPr>
          <a:xfrm>
            <a:off x="7473315" y="3196590"/>
            <a:ext cx="6592610" cy="65926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82347" y="845820"/>
            <a:ext cx="9637514" cy="609243"/>
          </a:xfrm>
          <a:prstGeom prst="rect">
            <a:avLst/>
          </a:prstGeom>
          <a:noFill/>
          <a:ln/>
        </p:spPr>
        <p:txBody>
          <a:bodyPr wrap="none" lIns="0" tIns="0" rIns="0" bIns="0" rtlCol="0" anchor="t"/>
          <a:lstStyle/>
          <a:p>
            <a:pPr algn="l" indent="0" marL="0">
              <a:lnSpc>
                <a:spcPts val="4750"/>
              </a:lnSpc>
              <a:buNone/>
            </a:pPr>
            <a:r>
              <a:rPr lang="en-US" sz="3800" dirty="0">
                <a:solidFill>
                  <a:srgbClr val="0C0D0F"/>
                </a:solidFill>
                <a:latin typeface="Inter" pitchFamily="34" charset="0"/>
                <a:ea typeface="Inter" pitchFamily="34" charset="-122"/>
                <a:cs typeface="Inter" pitchFamily="34" charset="-120"/>
              </a:rPr>
              <a:t>Usage Guide: Interacting with the Chatbot</a:t>
            </a:r>
            <a:endParaRPr lang="en-US" sz="3800" dirty="0"/>
          </a:p>
        </p:txBody>
      </p:sp>
      <p:sp>
        <p:nvSpPr>
          <p:cNvPr id="3" name="Text 1"/>
          <p:cNvSpPr/>
          <p:nvPr/>
        </p:nvSpPr>
        <p:spPr>
          <a:xfrm>
            <a:off x="682347" y="1844993"/>
            <a:ext cx="13265706" cy="623887"/>
          </a:xfrm>
          <a:prstGeom prst="rect">
            <a:avLst/>
          </a:prstGeom>
          <a:noFill/>
          <a:ln/>
        </p:spPr>
        <p:txBody>
          <a:bodyPr wrap="square" lIns="0" tIns="0" rIns="0" bIns="0" rtlCol="0" anchor="t"/>
          <a:lstStyle/>
          <a:p>
            <a:pPr algn="l" indent="0" marL="0">
              <a:lnSpc>
                <a:spcPts val="2450"/>
              </a:lnSpc>
              <a:buNone/>
            </a:pPr>
            <a:r>
              <a:rPr lang="en-US" sz="1500" dirty="0">
                <a:solidFill>
                  <a:srgbClr val="55575A"/>
                </a:solidFill>
                <a:latin typeface="Manrope" pitchFamily="34" charset="0"/>
                <a:ea typeface="Manrope" pitchFamily="34" charset="-122"/>
                <a:cs typeface="Manrope" pitchFamily="34" charset="-120"/>
              </a:rPr>
              <a:t>Once installed, using the AI Chatbot is intuitive. The interface is designed for ease of use, allowing you to quickly engage with the AI, upload documents, and customize your experience.</a:t>
            </a:r>
            <a:endParaRPr lang="en-US" sz="1500" dirty="0"/>
          </a:p>
        </p:txBody>
      </p:sp>
      <p:sp>
        <p:nvSpPr>
          <p:cNvPr id="4" name="Text 2"/>
          <p:cNvSpPr/>
          <p:nvPr/>
        </p:nvSpPr>
        <p:spPr>
          <a:xfrm>
            <a:off x="682347" y="2688193"/>
            <a:ext cx="194905" cy="243721"/>
          </a:xfrm>
          <a:prstGeom prst="rect">
            <a:avLst/>
          </a:prstGeom>
          <a:noFill/>
          <a:ln/>
        </p:spPr>
        <p:txBody>
          <a:bodyPr wrap="none" lIns="0" tIns="0" rIns="0" bIns="0" rtlCol="0" anchor="t"/>
          <a:lstStyle/>
          <a:p>
            <a:pPr algn="l" indent="0" marL="0">
              <a:lnSpc>
                <a:spcPts val="2450"/>
              </a:lnSpc>
              <a:buNone/>
            </a:pPr>
            <a:r>
              <a:rPr lang="en-US" sz="1500" dirty="0">
                <a:solidFill>
                  <a:srgbClr val="55575A"/>
                </a:solidFill>
                <a:latin typeface="Inter Light" pitchFamily="34" charset="0"/>
                <a:ea typeface="Inter Light" pitchFamily="34" charset="-122"/>
                <a:cs typeface="Inter Light" pitchFamily="34" charset="-120"/>
              </a:rPr>
              <a:t>01</a:t>
            </a:r>
            <a:endParaRPr lang="en-US" sz="1500" dirty="0"/>
          </a:p>
        </p:txBody>
      </p:sp>
      <p:sp>
        <p:nvSpPr>
          <p:cNvPr id="5" name="Shape 3"/>
          <p:cNvSpPr/>
          <p:nvPr/>
        </p:nvSpPr>
        <p:spPr>
          <a:xfrm>
            <a:off x="682347" y="2996684"/>
            <a:ext cx="6535341" cy="22860"/>
          </a:xfrm>
          <a:prstGeom prst="rect">
            <a:avLst/>
          </a:prstGeom>
          <a:solidFill>
            <a:srgbClr val="FF7047"/>
          </a:solidFill>
          <a:ln/>
        </p:spPr>
      </p:sp>
      <p:sp>
        <p:nvSpPr>
          <p:cNvPr id="6" name="Text 4"/>
          <p:cNvSpPr/>
          <p:nvPr/>
        </p:nvSpPr>
        <p:spPr>
          <a:xfrm>
            <a:off x="682347" y="3139797"/>
            <a:ext cx="2639854" cy="304562"/>
          </a:xfrm>
          <a:prstGeom prst="rect">
            <a:avLst/>
          </a:prstGeom>
          <a:noFill/>
          <a:ln/>
        </p:spPr>
        <p:txBody>
          <a:bodyPr wrap="none" lIns="0" tIns="0" rIns="0" bIns="0" rtlCol="0" anchor="t"/>
          <a:lstStyle/>
          <a:p>
            <a:pPr algn="l" indent="0" marL="0">
              <a:lnSpc>
                <a:spcPts val="2350"/>
              </a:lnSpc>
              <a:buNone/>
            </a:pPr>
            <a:r>
              <a:rPr lang="en-US" sz="1900" dirty="0">
                <a:solidFill>
                  <a:srgbClr val="55575A"/>
                </a:solidFill>
                <a:latin typeface="Inter" pitchFamily="34" charset="0"/>
                <a:ea typeface="Inter" pitchFamily="34" charset="-122"/>
                <a:cs typeface="Inter" pitchFamily="34" charset="-120"/>
              </a:rPr>
              <a:t>Access the Application</a:t>
            </a:r>
            <a:endParaRPr lang="en-US" sz="1900" dirty="0"/>
          </a:p>
        </p:txBody>
      </p:sp>
      <p:sp>
        <p:nvSpPr>
          <p:cNvPr id="7" name="Text 5"/>
          <p:cNvSpPr/>
          <p:nvPr/>
        </p:nvSpPr>
        <p:spPr>
          <a:xfrm>
            <a:off x="682347" y="3561278"/>
            <a:ext cx="6535341" cy="311944"/>
          </a:xfrm>
          <a:prstGeom prst="rect">
            <a:avLst/>
          </a:prstGeom>
          <a:noFill/>
          <a:ln/>
        </p:spPr>
        <p:txBody>
          <a:bodyPr wrap="none" lIns="0" tIns="0" rIns="0" bIns="0" rtlCol="0" anchor="t"/>
          <a:lstStyle/>
          <a:p>
            <a:pPr algn="l" indent="0" marL="0">
              <a:lnSpc>
                <a:spcPts val="2450"/>
              </a:lnSpc>
              <a:buNone/>
            </a:pPr>
            <a:r>
              <a:rPr lang="en-US" sz="1500" dirty="0">
                <a:solidFill>
                  <a:srgbClr val="55575A"/>
                </a:solidFill>
                <a:latin typeface="Manrope" pitchFamily="34" charset="0"/>
                <a:ea typeface="Manrope" pitchFamily="34" charset="-122"/>
                <a:cs typeface="Manrope" pitchFamily="34" charset="-120"/>
              </a:rPr>
              <a:t>Open the application in your preferred web browser to begin.</a:t>
            </a:r>
            <a:endParaRPr lang="en-US" sz="1500" dirty="0"/>
          </a:p>
        </p:txBody>
      </p:sp>
      <p:sp>
        <p:nvSpPr>
          <p:cNvPr id="8" name="Text 6"/>
          <p:cNvSpPr/>
          <p:nvPr/>
        </p:nvSpPr>
        <p:spPr>
          <a:xfrm>
            <a:off x="7412593" y="2688193"/>
            <a:ext cx="194905" cy="243721"/>
          </a:xfrm>
          <a:prstGeom prst="rect">
            <a:avLst/>
          </a:prstGeom>
          <a:noFill/>
          <a:ln/>
        </p:spPr>
        <p:txBody>
          <a:bodyPr wrap="none" lIns="0" tIns="0" rIns="0" bIns="0" rtlCol="0" anchor="t"/>
          <a:lstStyle/>
          <a:p>
            <a:pPr algn="l" indent="0" marL="0">
              <a:lnSpc>
                <a:spcPts val="2450"/>
              </a:lnSpc>
              <a:buNone/>
            </a:pPr>
            <a:r>
              <a:rPr lang="en-US" sz="1500" dirty="0">
                <a:solidFill>
                  <a:srgbClr val="55575A"/>
                </a:solidFill>
                <a:latin typeface="Inter Light" pitchFamily="34" charset="0"/>
                <a:ea typeface="Inter Light" pitchFamily="34" charset="-122"/>
                <a:cs typeface="Inter Light" pitchFamily="34" charset="-120"/>
              </a:rPr>
              <a:t>02</a:t>
            </a:r>
            <a:endParaRPr lang="en-US" sz="1500" dirty="0"/>
          </a:p>
        </p:txBody>
      </p:sp>
      <p:sp>
        <p:nvSpPr>
          <p:cNvPr id="9" name="Shape 7"/>
          <p:cNvSpPr/>
          <p:nvPr/>
        </p:nvSpPr>
        <p:spPr>
          <a:xfrm>
            <a:off x="7412593" y="2996684"/>
            <a:ext cx="6535460" cy="22860"/>
          </a:xfrm>
          <a:prstGeom prst="rect">
            <a:avLst/>
          </a:prstGeom>
          <a:solidFill>
            <a:srgbClr val="FF7047"/>
          </a:solidFill>
          <a:ln/>
        </p:spPr>
      </p:sp>
      <p:sp>
        <p:nvSpPr>
          <p:cNvPr id="10" name="Text 8"/>
          <p:cNvSpPr/>
          <p:nvPr/>
        </p:nvSpPr>
        <p:spPr>
          <a:xfrm>
            <a:off x="7412593" y="3139797"/>
            <a:ext cx="2873693" cy="304562"/>
          </a:xfrm>
          <a:prstGeom prst="rect">
            <a:avLst/>
          </a:prstGeom>
          <a:noFill/>
          <a:ln/>
        </p:spPr>
        <p:txBody>
          <a:bodyPr wrap="none" lIns="0" tIns="0" rIns="0" bIns="0" rtlCol="0" anchor="t"/>
          <a:lstStyle/>
          <a:p>
            <a:pPr algn="l" indent="0" marL="0">
              <a:lnSpc>
                <a:spcPts val="2350"/>
              </a:lnSpc>
              <a:buNone/>
            </a:pPr>
            <a:r>
              <a:rPr lang="en-US" sz="1900" dirty="0">
                <a:solidFill>
                  <a:srgbClr val="55575A"/>
                </a:solidFill>
                <a:latin typeface="Inter" pitchFamily="34" charset="0"/>
                <a:ea typeface="Inter" pitchFamily="34" charset="-122"/>
                <a:cs typeface="Inter" pitchFamily="34" charset="-120"/>
              </a:rPr>
              <a:t>Authentication (Optional)</a:t>
            </a:r>
            <a:endParaRPr lang="en-US" sz="1900" dirty="0"/>
          </a:p>
        </p:txBody>
      </p:sp>
      <p:sp>
        <p:nvSpPr>
          <p:cNvPr id="11" name="Text 9"/>
          <p:cNvSpPr/>
          <p:nvPr/>
        </p:nvSpPr>
        <p:spPr>
          <a:xfrm>
            <a:off x="7412593" y="3561278"/>
            <a:ext cx="6535460" cy="311944"/>
          </a:xfrm>
          <a:prstGeom prst="rect">
            <a:avLst/>
          </a:prstGeom>
          <a:noFill/>
          <a:ln/>
        </p:spPr>
        <p:txBody>
          <a:bodyPr wrap="none" lIns="0" tIns="0" rIns="0" bIns="0" rtlCol="0" anchor="t"/>
          <a:lstStyle/>
          <a:p>
            <a:pPr algn="l" indent="0" marL="0">
              <a:lnSpc>
                <a:spcPts val="2450"/>
              </a:lnSpc>
              <a:buNone/>
            </a:pPr>
            <a:r>
              <a:rPr lang="en-US" sz="1500" dirty="0">
                <a:solidFill>
                  <a:srgbClr val="55575A"/>
                </a:solidFill>
                <a:latin typeface="Manrope" pitchFamily="34" charset="0"/>
                <a:ea typeface="Manrope" pitchFamily="34" charset="-122"/>
                <a:cs typeface="Manrope" pitchFamily="34" charset="-120"/>
              </a:rPr>
              <a:t>Sign up or log in if authentication features are implemented and required.</a:t>
            </a:r>
            <a:endParaRPr lang="en-US" sz="1500" dirty="0"/>
          </a:p>
        </p:txBody>
      </p:sp>
      <p:sp>
        <p:nvSpPr>
          <p:cNvPr id="12" name="Text 10"/>
          <p:cNvSpPr/>
          <p:nvPr/>
        </p:nvSpPr>
        <p:spPr>
          <a:xfrm>
            <a:off x="682347" y="4214336"/>
            <a:ext cx="194905" cy="243721"/>
          </a:xfrm>
          <a:prstGeom prst="rect">
            <a:avLst/>
          </a:prstGeom>
          <a:noFill/>
          <a:ln/>
        </p:spPr>
        <p:txBody>
          <a:bodyPr wrap="none" lIns="0" tIns="0" rIns="0" bIns="0" rtlCol="0" anchor="t"/>
          <a:lstStyle/>
          <a:p>
            <a:pPr algn="l" indent="0" marL="0">
              <a:lnSpc>
                <a:spcPts val="2450"/>
              </a:lnSpc>
              <a:buNone/>
            </a:pPr>
            <a:r>
              <a:rPr lang="en-US" sz="1500" dirty="0">
                <a:solidFill>
                  <a:srgbClr val="55575A"/>
                </a:solidFill>
                <a:latin typeface="Inter Light" pitchFamily="34" charset="0"/>
                <a:ea typeface="Inter Light" pitchFamily="34" charset="-122"/>
                <a:cs typeface="Inter Light" pitchFamily="34" charset="-120"/>
              </a:rPr>
              <a:t>03</a:t>
            </a:r>
            <a:endParaRPr lang="en-US" sz="1500" dirty="0"/>
          </a:p>
        </p:txBody>
      </p:sp>
      <p:sp>
        <p:nvSpPr>
          <p:cNvPr id="13" name="Shape 11"/>
          <p:cNvSpPr/>
          <p:nvPr/>
        </p:nvSpPr>
        <p:spPr>
          <a:xfrm>
            <a:off x="682347" y="4522827"/>
            <a:ext cx="6535341" cy="22860"/>
          </a:xfrm>
          <a:prstGeom prst="rect">
            <a:avLst/>
          </a:prstGeom>
          <a:solidFill>
            <a:srgbClr val="FF7047"/>
          </a:solidFill>
          <a:ln/>
        </p:spPr>
      </p:sp>
      <p:sp>
        <p:nvSpPr>
          <p:cNvPr id="14" name="Text 12"/>
          <p:cNvSpPr/>
          <p:nvPr/>
        </p:nvSpPr>
        <p:spPr>
          <a:xfrm>
            <a:off x="682347" y="4665940"/>
            <a:ext cx="2437328" cy="304562"/>
          </a:xfrm>
          <a:prstGeom prst="rect">
            <a:avLst/>
          </a:prstGeom>
          <a:noFill/>
          <a:ln/>
        </p:spPr>
        <p:txBody>
          <a:bodyPr wrap="none" lIns="0" tIns="0" rIns="0" bIns="0" rtlCol="0" anchor="t"/>
          <a:lstStyle/>
          <a:p>
            <a:pPr algn="l" indent="0" marL="0">
              <a:lnSpc>
                <a:spcPts val="2350"/>
              </a:lnSpc>
              <a:buNone/>
            </a:pPr>
            <a:r>
              <a:rPr lang="en-US" sz="1900" dirty="0">
                <a:solidFill>
                  <a:srgbClr val="55575A"/>
                </a:solidFill>
                <a:latin typeface="Inter" pitchFamily="34" charset="0"/>
                <a:ea typeface="Inter" pitchFamily="34" charset="-122"/>
                <a:cs typeface="Inter" pitchFamily="34" charset="-120"/>
              </a:rPr>
              <a:t>Start Chatting</a:t>
            </a:r>
            <a:endParaRPr lang="en-US" sz="1900" dirty="0"/>
          </a:p>
        </p:txBody>
      </p:sp>
      <p:sp>
        <p:nvSpPr>
          <p:cNvPr id="15" name="Text 13"/>
          <p:cNvSpPr/>
          <p:nvPr/>
        </p:nvSpPr>
        <p:spPr>
          <a:xfrm>
            <a:off x="682347" y="5087422"/>
            <a:ext cx="6535341" cy="311944"/>
          </a:xfrm>
          <a:prstGeom prst="rect">
            <a:avLst/>
          </a:prstGeom>
          <a:noFill/>
          <a:ln/>
        </p:spPr>
        <p:txBody>
          <a:bodyPr wrap="none" lIns="0" tIns="0" rIns="0" bIns="0" rtlCol="0" anchor="t"/>
          <a:lstStyle/>
          <a:p>
            <a:pPr algn="l" indent="0" marL="0">
              <a:lnSpc>
                <a:spcPts val="2450"/>
              </a:lnSpc>
              <a:buNone/>
            </a:pPr>
            <a:r>
              <a:rPr lang="en-US" sz="1500" dirty="0">
                <a:solidFill>
                  <a:srgbClr val="55575A"/>
                </a:solidFill>
                <a:latin typeface="Manrope" pitchFamily="34" charset="0"/>
                <a:ea typeface="Manrope" pitchFamily="34" charset="-122"/>
                <a:cs typeface="Manrope" pitchFamily="34" charset="-120"/>
              </a:rPr>
              <a:t>Engage directly with the AI in the main chat interface.</a:t>
            </a:r>
            <a:endParaRPr lang="en-US" sz="1500" dirty="0"/>
          </a:p>
        </p:txBody>
      </p:sp>
      <p:sp>
        <p:nvSpPr>
          <p:cNvPr id="16" name="Text 14"/>
          <p:cNvSpPr/>
          <p:nvPr/>
        </p:nvSpPr>
        <p:spPr>
          <a:xfrm>
            <a:off x="7412593" y="4214336"/>
            <a:ext cx="194905" cy="243721"/>
          </a:xfrm>
          <a:prstGeom prst="rect">
            <a:avLst/>
          </a:prstGeom>
          <a:noFill/>
          <a:ln/>
        </p:spPr>
        <p:txBody>
          <a:bodyPr wrap="none" lIns="0" tIns="0" rIns="0" bIns="0" rtlCol="0" anchor="t"/>
          <a:lstStyle/>
          <a:p>
            <a:pPr algn="l" indent="0" marL="0">
              <a:lnSpc>
                <a:spcPts val="2450"/>
              </a:lnSpc>
              <a:buNone/>
            </a:pPr>
            <a:r>
              <a:rPr lang="en-US" sz="1500" dirty="0">
                <a:solidFill>
                  <a:srgbClr val="55575A"/>
                </a:solidFill>
                <a:latin typeface="Inter Light" pitchFamily="34" charset="0"/>
                <a:ea typeface="Inter Light" pitchFamily="34" charset="-122"/>
                <a:cs typeface="Inter Light" pitchFamily="34" charset="-120"/>
              </a:rPr>
              <a:t>04</a:t>
            </a:r>
            <a:endParaRPr lang="en-US" sz="1500" dirty="0"/>
          </a:p>
        </p:txBody>
      </p:sp>
      <p:sp>
        <p:nvSpPr>
          <p:cNvPr id="17" name="Shape 15"/>
          <p:cNvSpPr/>
          <p:nvPr/>
        </p:nvSpPr>
        <p:spPr>
          <a:xfrm>
            <a:off x="7412593" y="4522827"/>
            <a:ext cx="6535460" cy="22860"/>
          </a:xfrm>
          <a:prstGeom prst="rect">
            <a:avLst/>
          </a:prstGeom>
          <a:solidFill>
            <a:srgbClr val="FF7047"/>
          </a:solidFill>
          <a:ln/>
        </p:spPr>
      </p:sp>
      <p:sp>
        <p:nvSpPr>
          <p:cNvPr id="18" name="Text 16"/>
          <p:cNvSpPr/>
          <p:nvPr/>
        </p:nvSpPr>
        <p:spPr>
          <a:xfrm>
            <a:off x="7412593" y="4665940"/>
            <a:ext cx="2437328" cy="304562"/>
          </a:xfrm>
          <a:prstGeom prst="rect">
            <a:avLst/>
          </a:prstGeom>
          <a:noFill/>
          <a:ln/>
        </p:spPr>
        <p:txBody>
          <a:bodyPr wrap="none" lIns="0" tIns="0" rIns="0" bIns="0" rtlCol="0" anchor="t"/>
          <a:lstStyle/>
          <a:p>
            <a:pPr algn="l" indent="0" marL="0">
              <a:lnSpc>
                <a:spcPts val="2350"/>
              </a:lnSpc>
              <a:buNone/>
            </a:pPr>
            <a:r>
              <a:rPr lang="en-US" sz="1900" dirty="0">
                <a:solidFill>
                  <a:srgbClr val="55575A"/>
                </a:solidFill>
                <a:latin typeface="Inter" pitchFamily="34" charset="0"/>
                <a:ea typeface="Inter" pitchFamily="34" charset="-122"/>
                <a:cs typeface="Inter" pitchFamily="34" charset="-120"/>
              </a:rPr>
              <a:t>Upload Documents</a:t>
            </a:r>
            <a:endParaRPr lang="en-US" sz="1900" dirty="0"/>
          </a:p>
        </p:txBody>
      </p:sp>
      <p:sp>
        <p:nvSpPr>
          <p:cNvPr id="19" name="Text 17"/>
          <p:cNvSpPr/>
          <p:nvPr/>
        </p:nvSpPr>
        <p:spPr>
          <a:xfrm>
            <a:off x="7412593" y="5087422"/>
            <a:ext cx="6535460" cy="311944"/>
          </a:xfrm>
          <a:prstGeom prst="rect">
            <a:avLst/>
          </a:prstGeom>
          <a:noFill/>
          <a:ln/>
        </p:spPr>
        <p:txBody>
          <a:bodyPr wrap="none" lIns="0" tIns="0" rIns="0" bIns="0" rtlCol="0" anchor="t"/>
          <a:lstStyle/>
          <a:p>
            <a:pPr algn="l" indent="0" marL="0">
              <a:lnSpc>
                <a:spcPts val="2450"/>
              </a:lnSpc>
              <a:buNone/>
            </a:pPr>
            <a:r>
              <a:rPr lang="en-US" sz="1500" dirty="0">
                <a:solidFill>
                  <a:srgbClr val="55575A"/>
                </a:solidFill>
                <a:latin typeface="Manrope" pitchFamily="34" charset="0"/>
                <a:ea typeface="Manrope" pitchFamily="34" charset="-122"/>
                <a:cs typeface="Manrope" pitchFamily="34" charset="-120"/>
              </a:rPr>
              <a:t>Use the upload feature to provide PDF, Word, or PPTX files for AI context.</a:t>
            </a:r>
            <a:endParaRPr lang="en-US" sz="1500" dirty="0"/>
          </a:p>
        </p:txBody>
      </p:sp>
      <p:sp>
        <p:nvSpPr>
          <p:cNvPr id="20" name="Text 18"/>
          <p:cNvSpPr/>
          <p:nvPr/>
        </p:nvSpPr>
        <p:spPr>
          <a:xfrm>
            <a:off x="682347" y="5740479"/>
            <a:ext cx="194905" cy="243721"/>
          </a:xfrm>
          <a:prstGeom prst="rect">
            <a:avLst/>
          </a:prstGeom>
          <a:noFill/>
          <a:ln/>
        </p:spPr>
        <p:txBody>
          <a:bodyPr wrap="none" lIns="0" tIns="0" rIns="0" bIns="0" rtlCol="0" anchor="t"/>
          <a:lstStyle/>
          <a:p>
            <a:pPr algn="l" indent="0" marL="0">
              <a:lnSpc>
                <a:spcPts val="2450"/>
              </a:lnSpc>
              <a:buNone/>
            </a:pPr>
            <a:r>
              <a:rPr lang="en-US" sz="1500" dirty="0">
                <a:solidFill>
                  <a:srgbClr val="55575A"/>
                </a:solidFill>
                <a:latin typeface="Inter Light" pitchFamily="34" charset="0"/>
                <a:ea typeface="Inter Light" pitchFamily="34" charset="-122"/>
                <a:cs typeface="Inter Light" pitchFamily="34" charset="-120"/>
              </a:rPr>
              <a:t>05</a:t>
            </a:r>
            <a:endParaRPr lang="en-US" sz="1500" dirty="0"/>
          </a:p>
        </p:txBody>
      </p:sp>
      <p:sp>
        <p:nvSpPr>
          <p:cNvPr id="21" name="Shape 19"/>
          <p:cNvSpPr/>
          <p:nvPr/>
        </p:nvSpPr>
        <p:spPr>
          <a:xfrm>
            <a:off x="682347" y="6048970"/>
            <a:ext cx="6535341" cy="22860"/>
          </a:xfrm>
          <a:prstGeom prst="rect">
            <a:avLst/>
          </a:prstGeom>
          <a:solidFill>
            <a:srgbClr val="FF7047"/>
          </a:solidFill>
          <a:ln/>
        </p:spPr>
      </p:sp>
      <p:sp>
        <p:nvSpPr>
          <p:cNvPr id="22" name="Text 20"/>
          <p:cNvSpPr/>
          <p:nvPr/>
        </p:nvSpPr>
        <p:spPr>
          <a:xfrm>
            <a:off x="682347" y="6192083"/>
            <a:ext cx="3013115" cy="304562"/>
          </a:xfrm>
          <a:prstGeom prst="rect">
            <a:avLst/>
          </a:prstGeom>
          <a:noFill/>
          <a:ln/>
        </p:spPr>
        <p:txBody>
          <a:bodyPr wrap="none" lIns="0" tIns="0" rIns="0" bIns="0" rtlCol="0" anchor="t"/>
          <a:lstStyle/>
          <a:p>
            <a:pPr algn="l" indent="0" marL="0">
              <a:lnSpc>
                <a:spcPts val="2350"/>
              </a:lnSpc>
              <a:buNone/>
            </a:pPr>
            <a:r>
              <a:rPr lang="en-US" sz="1900" dirty="0">
                <a:solidFill>
                  <a:srgbClr val="55575A"/>
                </a:solidFill>
                <a:latin typeface="Inter" pitchFamily="34" charset="0"/>
                <a:ea typeface="Inter" pitchFamily="34" charset="-122"/>
                <a:cs typeface="Inter" pitchFamily="34" charset="-120"/>
              </a:rPr>
              <a:t>View Responses &amp; History</a:t>
            </a:r>
            <a:endParaRPr lang="en-US" sz="1900" dirty="0"/>
          </a:p>
        </p:txBody>
      </p:sp>
      <p:sp>
        <p:nvSpPr>
          <p:cNvPr id="23" name="Text 21"/>
          <p:cNvSpPr/>
          <p:nvPr/>
        </p:nvSpPr>
        <p:spPr>
          <a:xfrm>
            <a:off x="682347" y="6613565"/>
            <a:ext cx="6535341" cy="311944"/>
          </a:xfrm>
          <a:prstGeom prst="rect">
            <a:avLst/>
          </a:prstGeom>
          <a:noFill/>
          <a:ln/>
        </p:spPr>
        <p:txBody>
          <a:bodyPr wrap="none" lIns="0" tIns="0" rIns="0" bIns="0" rtlCol="0" anchor="t"/>
          <a:lstStyle/>
          <a:p>
            <a:pPr algn="l" indent="0" marL="0">
              <a:lnSpc>
                <a:spcPts val="2450"/>
              </a:lnSpc>
              <a:buNone/>
            </a:pPr>
            <a:r>
              <a:rPr lang="en-US" sz="1500" dirty="0">
                <a:solidFill>
                  <a:srgbClr val="55575A"/>
                </a:solidFill>
                <a:latin typeface="Manrope" pitchFamily="34" charset="0"/>
                <a:ea typeface="Manrope" pitchFamily="34" charset="-122"/>
                <a:cs typeface="Manrope" pitchFamily="34" charset="-120"/>
              </a:rPr>
              <a:t>Observe real-time AI responses and review your conversation history.</a:t>
            </a:r>
            <a:endParaRPr lang="en-US" sz="1500" dirty="0"/>
          </a:p>
        </p:txBody>
      </p:sp>
      <p:sp>
        <p:nvSpPr>
          <p:cNvPr id="24" name="Text 22"/>
          <p:cNvSpPr/>
          <p:nvPr/>
        </p:nvSpPr>
        <p:spPr>
          <a:xfrm>
            <a:off x="7412593" y="5740479"/>
            <a:ext cx="194905" cy="243721"/>
          </a:xfrm>
          <a:prstGeom prst="rect">
            <a:avLst/>
          </a:prstGeom>
          <a:noFill/>
          <a:ln/>
        </p:spPr>
        <p:txBody>
          <a:bodyPr wrap="none" lIns="0" tIns="0" rIns="0" bIns="0" rtlCol="0" anchor="t"/>
          <a:lstStyle/>
          <a:p>
            <a:pPr algn="l" indent="0" marL="0">
              <a:lnSpc>
                <a:spcPts val="2450"/>
              </a:lnSpc>
              <a:buNone/>
            </a:pPr>
            <a:r>
              <a:rPr lang="en-US" sz="1500" dirty="0">
                <a:solidFill>
                  <a:srgbClr val="55575A"/>
                </a:solidFill>
                <a:latin typeface="Inter Light" pitchFamily="34" charset="0"/>
                <a:ea typeface="Inter Light" pitchFamily="34" charset="-122"/>
                <a:cs typeface="Inter Light" pitchFamily="34" charset="-120"/>
              </a:rPr>
              <a:t>06</a:t>
            </a:r>
            <a:endParaRPr lang="en-US" sz="1500" dirty="0"/>
          </a:p>
        </p:txBody>
      </p:sp>
      <p:sp>
        <p:nvSpPr>
          <p:cNvPr id="25" name="Shape 23"/>
          <p:cNvSpPr/>
          <p:nvPr/>
        </p:nvSpPr>
        <p:spPr>
          <a:xfrm>
            <a:off x="7412593" y="6048970"/>
            <a:ext cx="6535460" cy="22860"/>
          </a:xfrm>
          <a:prstGeom prst="rect">
            <a:avLst/>
          </a:prstGeom>
          <a:solidFill>
            <a:srgbClr val="FF7047"/>
          </a:solidFill>
          <a:ln/>
        </p:spPr>
      </p:sp>
      <p:sp>
        <p:nvSpPr>
          <p:cNvPr id="26" name="Text 24"/>
          <p:cNvSpPr/>
          <p:nvPr/>
        </p:nvSpPr>
        <p:spPr>
          <a:xfrm>
            <a:off x="7412593" y="6192083"/>
            <a:ext cx="2437328" cy="304562"/>
          </a:xfrm>
          <a:prstGeom prst="rect">
            <a:avLst/>
          </a:prstGeom>
          <a:noFill/>
          <a:ln/>
        </p:spPr>
        <p:txBody>
          <a:bodyPr wrap="none" lIns="0" tIns="0" rIns="0" bIns="0" rtlCol="0" anchor="t"/>
          <a:lstStyle/>
          <a:p>
            <a:pPr algn="l" indent="0" marL="0">
              <a:lnSpc>
                <a:spcPts val="2350"/>
              </a:lnSpc>
              <a:buNone/>
            </a:pPr>
            <a:r>
              <a:rPr lang="en-US" sz="1900" dirty="0">
                <a:solidFill>
                  <a:srgbClr val="55575A"/>
                </a:solidFill>
                <a:latin typeface="Inter" pitchFamily="34" charset="0"/>
                <a:ea typeface="Inter" pitchFamily="34" charset="-122"/>
                <a:cs typeface="Inter" pitchFamily="34" charset="-120"/>
              </a:rPr>
              <a:t>Customize Theme</a:t>
            </a:r>
            <a:endParaRPr lang="en-US" sz="1900" dirty="0"/>
          </a:p>
        </p:txBody>
      </p:sp>
      <p:sp>
        <p:nvSpPr>
          <p:cNvPr id="27" name="Text 25"/>
          <p:cNvSpPr/>
          <p:nvPr/>
        </p:nvSpPr>
        <p:spPr>
          <a:xfrm>
            <a:off x="7412593" y="6613565"/>
            <a:ext cx="6535460" cy="623887"/>
          </a:xfrm>
          <a:prstGeom prst="rect">
            <a:avLst/>
          </a:prstGeom>
          <a:noFill/>
          <a:ln/>
        </p:spPr>
        <p:txBody>
          <a:bodyPr wrap="square" lIns="0" tIns="0" rIns="0" bIns="0" rtlCol="0" anchor="t"/>
          <a:lstStyle/>
          <a:p>
            <a:pPr algn="l" indent="0" marL="0">
              <a:lnSpc>
                <a:spcPts val="2450"/>
              </a:lnSpc>
              <a:buNone/>
            </a:pPr>
            <a:r>
              <a:rPr lang="en-US" sz="1500" dirty="0">
                <a:solidFill>
                  <a:srgbClr val="55575A"/>
                </a:solidFill>
                <a:latin typeface="Manrope" pitchFamily="34" charset="0"/>
                <a:ea typeface="Manrope" pitchFamily="34" charset="-122"/>
                <a:cs typeface="Manrope" pitchFamily="34" charset="-120"/>
              </a:rPr>
              <a:t>Toggle between dark and light modes for a personalized viewing experience.</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66882" y="675323"/>
            <a:ext cx="10368677" cy="684728"/>
          </a:xfrm>
          <a:prstGeom prst="rect">
            <a:avLst/>
          </a:prstGeom>
          <a:noFill/>
          <a:ln/>
        </p:spPr>
        <p:txBody>
          <a:bodyPr wrap="none" lIns="0" tIns="0" rIns="0" bIns="0" rtlCol="0" anchor="t"/>
          <a:lstStyle/>
          <a:p>
            <a:pPr algn="l" indent="0" marL="0">
              <a:lnSpc>
                <a:spcPts val="5350"/>
              </a:lnSpc>
              <a:buNone/>
            </a:pPr>
            <a:r>
              <a:rPr lang="en-US" sz="4300" dirty="0">
                <a:solidFill>
                  <a:srgbClr val="0C0D0F"/>
                </a:solidFill>
                <a:latin typeface="Inter" pitchFamily="34" charset="0"/>
                <a:ea typeface="Inter" pitchFamily="34" charset="-122"/>
                <a:cs typeface="Inter" pitchFamily="34" charset="-120"/>
              </a:rPr>
              <a:t>API Endpoints: Backend Communication</a:t>
            </a:r>
            <a:endParaRPr lang="en-US" sz="4300" dirty="0"/>
          </a:p>
        </p:txBody>
      </p:sp>
      <p:sp>
        <p:nvSpPr>
          <p:cNvPr id="3" name="Text 1"/>
          <p:cNvSpPr/>
          <p:nvPr/>
        </p:nvSpPr>
        <p:spPr>
          <a:xfrm>
            <a:off x="766882" y="1798320"/>
            <a:ext cx="13096637" cy="701278"/>
          </a:xfrm>
          <a:prstGeom prst="rect">
            <a:avLst/>
          </a:prstGeom>
          <a:noFill/>
          <a:ln/>
        </p:spPr>
        <p:txBody>
          <a:bodyPr wrap="square" lIns="0" tIns="0" rIns="0" bIns="0" rtlCol="0" anchor="t"/>
          <a:lstStyle/>
          <a:p>
            <a:pPr algn="l" indent="0" marL="0">
              <a:lnSpc>
                <a:spcPts val="2750"/>
              </a:lnSpc>
              <a:buNone/>
            </a:pPr>
            <a:r>
              <a:rPr lang="en-US" sz="1700" dirty="0">
                <a:solidFill>
                  <a:srgbClr val="55575A"/>
                </a:solidFill>
                <a:latin typeface="Manrope" pitchFamily="34" charset="0"/>
                <a:ea typeface="Manrope" pitchFamily="34" charset="-122"/>
                <a:cs typeface="Manrope" pitchFamily="34" charset="-120"/>
              </a:rPr>
              <a:t>The backend exposes a set of clear and concise API endpoints, facilitating seamless communication between the frontend and the server-side logic. These endpoints manage user authentication, chat interactions, and file uploads.</a:t>
            </a:r>
            <a:endParaRPr lang="en-US" sz="1700" dirty="0"/>
          </a:p>
        </p:txBody>
      </p:sp>
      <p:sp>
        <p:nvSpPr>
          <p:cNvPr id="4" name="Shape 2"/>
          <p:cNvSpPr/>
          <p:nvPr/>
        </p:nvSpPr>
        <p:spPr>
          <a:xfrm>
            <a:off x="766882" y="2746058"/>
            <a:ext cx="13096637" cy="3860363"/>
          </a:xfrm>
          <a:prstGeom prst="roundRect">
            <a:avLst>
              <a:gd name="adj" fmla="val 5109"/>
            </a:avLst>
          </a:prstGeom>
          <a:noFill/>
          <a:ln w="7620">
            <a:solidFill>
              <a:srgbClr val="000000">
                <a:alpha val="8000"/>
              </a:srgbClr>
            </a:solidFill>
            <a:prstDash val="solid"/>
          </a:ln>
        </p:spPr>
      </p:sp>
      <p:sp>
        <p:nvSpPr>
          <p:cNvPr id="5" name="Shape 3"/>
          <p:cNvSpPr/>
          <p:nvPr/>
        </p:nvSpPr>
        <p:spPr>
          <a:xfrm>
            <a:off x="774502" y="2753678"/>
            <a:ext cx="13081397" cy="628769"/>
          </a:xfrm>
          <a:prstGeom prst="rect">
            <a:avLst/>
          </a:prstGeom>
          <a:solidFill>
            <a:srgbClr val="FFFFFF">
              <a:alpha val="4000"/>
            </a:srgbClr>
          </a:solidFill>
          <a:ln/>
        </p:spPr>
      </p:sp>
      <p:sp>
        <p:nvSpPr>
          <p:cNvPr id="6" name="Text 4"/>
          <p:cNvSpPr/>
          <p:nvPr/>
        </p:nvSpPr>
        <p:spPr>
          <a:xfrm>
            <a:off x="993577" y="2892743"/>
            <a:ext cx="2174319" cy="350639"/>
          </a:xfrm>
          <a:prstGeom prst="rect">
            <a:avLst/>
          </a:prstGeom>
          <a:noFill/>
          <a:ln/>
        </p:spPr>
        <p:txBody>
          <a:bodyPr wrap="none" lIns="0" tIns="0" rIns="0" bIns="0" rtlCol="0" anchor="t"/>
          <a:lstStyle/>
          <a:p>
            <a:pPr algn="l" indent="0" marL="0">
              <a:lnSpc>
                <a:spcPts val="2750"/>
              </a:lnSpc>
              <a:buNone/>
            </a:pPr>
            <a:r>
              <a:rPr lang="en-US" sz="1700" dirty="0">
                <a:solidFill>
                  <a:srgbClr val="55575A"/>
                </a:solidFill>
                <a:latin typeface="Manrope" pitchFamily="34" charset="0"/>
                <a:ea typeface="Manrope" pitchFamily="34" charset="-122"/>
                <a:cs typeface="Manrope" pitchFamily="34" charset="-120"/>
              </a:rPr>
              <a:t>POST</a:t>
            </a:r>
            <a:endParaRPr lang="en-US" sz="1700" dirty="0"/>
          </a:p>
        </p:txBody>
      </p:sp>
      <p:sp>
        <p:nvSpPr>
          <p:cNvPr id="7" name="Text 5"/>
          <p:cNvSpPr/>
          <p:nvPr/>
        </p:nvSpPr>
        <p:spPr>
          <a:xfrm>
            <a:off x="3613666" y="2892743"/>
            <a:ext cx="4786789" cy="350639"/>
          </a:xfrm>
          <a:prstGeom prst="rect">
            <a:avLst/>
          </a:prstGeom>
          <a:noFill/>
          <a:ln/>
        </p:spPr>
        <p:txBody>
          <a:bodyPr wrap="none" lIns="0" tIns="0" rIns="0" bIns="0" rtlCol="0" anchor="t"/>
          <a:lstStyle/>
          <a:p>
            <a:pPr algn="l" indent="0" marL="0">
              <a:lnSpc>
                <a:spcPts val="2750"/>
              </a:lnSpc>
              <a:buNone/>
            </a:pPr>
            <a:r>
              <a:rPr lang="en-US" sz="1700" dirty="0">
                <a:solidFill>
                  <a:srgbClr val="55575A"/>
                </a:solidFill>
                <a:latin typeface="Manrope" pitchFamily="34" charset="0"/>
                <a:ea typeface="Manrope" pitchFamily="34" charset="-122"/>
                <a:cs typeface="Manrope" pitchFamily="34" charset="-120"/>
              </a:rPr>
              <a:t>/api/auth/login</a:t>
            </a:r>
            <a:endParaRPr lang="en-US" sz="1700" dirty="0"/>
          </a:p>
        </p:txBody>
      </p:sp>
      <p:sp>
        <p:nvSpPr>
          <p:cNvPr id="8" name="Text 6"/>
          <p:cNvSpPr/>
          <p:nvPr/>
        </p:nvSpPr>
        <p:spPr>
          <a:xfrm>
            <a:off x="8846225" y="2892743"/>
            <a:ext cx="4790599" cy="350639"/>
          </a:xfrm>
          <a:prstGeom prst="rect">
            <a:avLst/>
          </a:prstGeom>
          <a:noFill/>
          <a:ln/>
        </p:spPr>
        <p:txBody>
          <a:bodyPr wrap="none" lIns="0" tIns="0" rIns="0" bIns="0" rtlCol="0" anchor="t"/>
          <a:lstStyle/>
          <a:p>
            <a:pPr algn="l" indent="0" marL="0">
              <a:lnSpc>
                <a:spcPts val="2750"/>
              </a:lnSpc>
              <a:buNone/>
            </a:pPr>
            <a:r>
              <a:rPr lang="en-US" sz="1700" dirty="0">
                <a:solidFill>
                  <a:srgbClr val="55575A"/>
                </a:solidFill>
                <a:latin typeface="Manrope" pitchFamily="34" charset="0"/>
                <a:ea typeface="Manrope" pitchFamily="34" charset="-122"/>
                <a:cs typeface="Manrope" pitchFamily="34" charset="-120"/>
              </a:rPr>
              <a:t>Authenticates user login credentials.</a:t>
            </a:r>
            <a:endParaRPr lang="en-US" sz="1700" dirty="0"/>
          </a:p>
        </p:txBody>
      </p:sp>
      <p:sp>
        <p:nvSpPr>
          <p:cNvPr id="9" name="Shape 7"/>
          <p:cNvSpPr/>
          <p:nvPr/>
        </p:nvSpPr>
        <p:spPr>
          <a:xfrm>
            <a:off x="774502" y="3382447"/>
            <a:ext cx="13081397" cy="628769"/>
          </a:xfrm>
          <a:prstGeom prst="rect">
            <a:avLst/>
          </a:prstGeom>
          <a:solidFill>
            <a:srgbClr val="000000">
              <a:alpha val="4000"/>
            </a:srgbClr>
          </a:solidFill>
          <a:ln/>
        </p:spPr>
      </p:sp>
      <p:sp>
        <p:nvSpPr>
          <p:cNvPr id="10" name="Text 8"/>
          <p:cNvSpPr/>
          <p:nvPr/>
        </p:nvSpPr>
        <p:spPr>
          <a:xfrm>
            <a:off x="993577" y="3521512"/>
            <a:ext cx="2174319" cy="350639"/>
          </a:xfrm>
          <a:prstGeom prst="rect">
            <a:avLst/>
          </a:prstGeom>
          <a:noFill/>
          <a:ln/>
        </p:spPr>
        <p:txBody>
          <a:bodyPr wrap="none" lIns="0" tIns="0" rIns="0" bIns="0" rtlCol="0" anchor="t"/>
          <a:lstStyle/>
          <a:p>
            <a:pPr algn="l" indent="0" marL="0">
              <a:lnSpc>
                <a:spcPts val="2750"/>
              </a:lnSpc>
              <a:buNone/>
            </a:pPr>
            <a:r>
              <a:rPr lang="en-US" sz="1700" dirty="0">
                <a:solidFill>
                  <a:srgbClr val="55575A"/>
                </a:solidFill>
                <a:latin typeface="Manrope" pitchFamily="34" charset="0"/>
                <a:ea typeface="Manrope" pitchFamily="34" charset="-122"/>
                <a:cs typeface="Manrope" pitchFamily="34" charset="-120"/>
              </a:rPr>
              <a:t>POST</a:t>
            </a:r>
            <a:endParaRPr lang="en-US" sz="1700" dirty="0"/>
          </a:p>
        </p:txBody>
      </p:sp>
      <p:sp>
        <p:nvSpPr>
          <p:cNvPr id="11" name="Text 9"/>
          <p:cNvSpPr/>
          <p:nvPr/>
        </p:nvSpPr>
        <p:spPr>
          <a:xfrm>
            <a:off x="3613666" y="3521512"/>
            <a:ext cx="4786789" cy="350639"/>
          </a:xfrm>
          <a:prstGeom prst="rect">
            <a:avLst/>
          </a:prstGeom>
          <a:noFill/>
          <a:ln/>
        </p:spPr>
        <p:txBody>
          <a:bodyPr wrap="none" lIns="0" tIns="0" rIns="0" bIns="0" rtlCol="0" anchor="t"/>
          <a:lstStyle/>
          <a:p>
            <a:pPr algn="l" indent="0" marL="0">
              <a:lnSpc>
                <a:spcPts val="2750"/>
              </a:lnSpc>
              <a:buNone/>
            </a:pPr>
            <a:r>
              <a:rPr lang="en-US" sz="1700" dirty="0">
                <a:solidFill>
                  <a:srgbClr val="55575A"/>
                </a:solidFill>
                <a:latin typeface="Manrope" pitchFamily="34" charset="0"/>
                <a:ea typeface="Manrope" pitchFamily="34" charset="-122"/>
                <a:cs typeface="Manrope" pitchFamily="34" charset="-120"/>
              </a:rPr>
              <a:t>/api/auth/signup</a:t>
            </a:r>
            <a:endParaRPr lang="en-US" sz="1700" dirty="0"/>
          </a:p>
        </p:txBody>
      </p:sp>
      <p:sp>
        <p:nvSpPr>
          <p:cNvPr id="12" name="Text 10"/>
          <p:cNvSpPr/>
          <p:nvPr/>
        </p:nvSpPr>
        <p:spPr>
          <a:xfrm>
            <a:off x="8846225" y="3521512"/>
            <a:ext cx="4790599" cy="350639"/>
          </a:xfrm>
          <a:prstGeom prst="rect">
            <a:avLst/>
          </a:prstGeom>
          <a:noFill/>
          <a:ln/>
        </p:spPr>
        <p:txBody>
          <a:bodyPr wrap="none" lIns="0" tIns="0" rIns="0" bIns="0" rtlCol="0" anchor="t"/>
          <a:lstStyle/>
          <a:p>
            <a:pPr algn="l" indent="0" marL="0">
              <a:lnSpc>
                <a:spcPts val="2750"/>
              </a:lnSpc>
              <a:buNone/>
            </a:pPr>
            <a:r>
              <a:rPr lang="en-US" sz="1700" dirty="0">
                <a:solidFill>
                  <a:srgbClr val="55575A"/>
                </a:solidFill>
                <a:latin typeface="Manrope" pitchFamily="34" charset="0"/>
                <a:ea typeface="Manrope" pitchFamily="34" charset="-122"/>
                <a:cs typeface="Manrope" pitchFamily="34" charset="-120"/>
              </a:rPr>
              <a:t>Registers a new user account.</a:t>
            </a:r>
            <a:endParaRPr lang="en-US" sz="1700" dirty="0"/>
          </a:p>
        </p:txBody>
      </p:sp>
      <p:sp>
        <p:nvSpPr>
          <p:cNvPr id="13" name="Shape 11"/>
          <p:cNvSpPr/>
          <p:nvPr/>
        </p:nvSpPr>
        <p:spPr>
          <a:xfrm>
            <a:off x="774502" y="4011216"/>
            <a:ext cx="13081397" cy="979408"/>
          </a:xfrm>
          <a:prstGeom prst="rect">
            <a:avLst/>
          </a:prstGeom>
          <a:solidFill>
            <a:srgbClr val="FFFFFF">
              <a:alpha val="4000"/>
            </a:srgbClr>
          </a:solidFill>
          <a:ln/>
        </p:spPr>
      </p:sp>
      <p:sp>
        <p:nvSpPr>
          <p:cNvPr id="14" name="Text 12"/>
          <p:cNvSpPr/>
          <p:nvPr/>
        </p:nvSpPr>
        <p:spPr>
          <a:xfrm>
            <a:off x="993577" y="4150281"/>
            <a:ext cx="2174319" cy="350639"/>
          </a:xfrm>
          <a:prstGeom prst="rect">
            <a:avLst/>
          </a:prstGeom>
          <a:noFill/>
          <a:ln/>
        </p:spPr>
        <p:txBody>
          <a:bodyPr wrap="none" lIns="0" tIns="0" rIns="0" bIns="0" rtlCol="0" anchor="t"/>
          <a:lstStyle/>
          <a:p>
            <a:pPr algn="l" indent="0" marL="0">
              <a:lnSpc>
                <a:spcPts val="2750"/>
              </a:lnSpc>
              <a:buNone/>
            </a:pPr>
            <a:r>
              <a:rPr lang="en-US" sz="1700" dirty="0">
                <a:solidFill>
                  <a:srgbClr val="55575A"/>
                </a:solidFill>
                <a:latin typeface="Manrope" pitchFamily="34" charset="0"/>
                <a:ea typeface="Manrope" pitchFamily="34" charset="-122"/>
                <a:cs typeface="Manrope" pitchFamily="34" charset="-120"/>
              </a:rPr>
              <a:t>POST</a:t>
            </a:r>
            <a:endParaRPr lang="en-US" sz="1700" dirty="0"/>
          </a:p>
        </p:txBody>
      </p:sp>
      <p:sp>
        <p:nvSpPr>
          <p:cNvPr id="15" name="Text 13"/>
          <p:cNvSpPr/>
          <p:nvPr/>
        </p:nvSpPr>
        <p:spPr>
          <a:xfrm>
            <a:off x="3613666" y="4150281"/>
            <a:ext cx="4786789" cy="350639"/>
          </a:xfrm>
          <a:prstGeom prst="rect">
            <a:avLst/>
          </a:prstGeom>
          <a:noFill/>
          <a:ln/>
        </p:spPr>
        <p:txBody>
          <a:bodyPr wrap="none" lIns="0" tIns="0" rIns="0" bIns="0" rtlCol="0" anchor="t"/>
          <a:lstStyle/>
          <a:p>
            <a:pPr algn="l" indent="0" marL="0">
              <a:lnSpc>
                <a:spcPts val="2750"/>
              </a:lnSpc>
              <a:buNone/>
            </a:pPr>
            <a:r>
              <a:rPr lang="en-US" sz="1700" dirty="0">
                <a:solidFill>
                  <a:srgbClr val="55575A"/>
                </a:solidFill>
                <a:latin typeface="Manrope" pitchFamily="34" charset="0"/>
                <a:ea typeface="Manrope" pitchFamily="34" charset="-122"/>
                <a:cs typeface="Manrope" pitchFamily="34" charset="-120"/>
              </a:rPr>
              <a:t>/api/chat</a:t>
            </a:r>
            <a:endParaRPr lang="en-US" sz="1700" dirty="0"/>
          </a:p>
        </p:txBody>
      </p:sp>
      <p:sp>
        <p:nvSpPr>
          <p:cNvPr id="16" name="Text 14"/>
          <p:cNvSpPr/>
          <p:nvPr/>
        </p:nvSpPr>
        <p:spPr>
          <a:xfrm>
            <a:off x="8846225" y="4150281"/>
            <a:ext cx="4790599" cy="701278"/>
          </a:xfrm>
          <a:prstGeom prst="rect">
            <a:avLst/>
          </a:prstGeom>
          <a:noFill/>
          <a:ln/>
        </p:spPr>
        <p:txBody>
          <a:bodyPr wrap="square" lIns="0" tIns="0" rIns="0" bIns="0" rtlCol="0" anchor="t"/>
          <a:lstStyle/>
          <a:p>
            <a:pPr algn="l" indent="0" marL="0">
              <a:lnSpc>
                <a:spcPts val="2750"/>
              </a:lnSpc>
              <a:buNone/>
            </a:pPr>
            <a:r>
              <a:rPr lang="en-US" sz="1700" dirty="0">
                <a:solidFill>
                  <a:srgbClr val="55575A"/>
                </a:solidFill>
                <a:latin typeface="Manrope" pitchFamily="34" charset="0"/>
                <a:ea typeface="Manrope" pitchFamily="34" charset="-122"/>
                <a:cs typeface="Manrope" pitchFamily="34" charset="-120"/>
              </a:rPr>
              <a:t>Sends user messages to AI and retrieves AI responses.</a:t>
            </a:r>
            <a:endParaRPr lang="en-US" sz="1700" dirty="0"/>
          </a:p>
        </p:txBody>
      </p:sp>
      <p:sp>
        <p:nvSpPr>
          <p:cNvPr id="17" name="Shape 15"/>
          <p:cNvSpPr/>
          <p:nvPr/>
        </p:nvSpPr>
        <p:spPr>
          <a:xfrm>
            <a:off x="774502" y="4990624"/>
            <a:ext cx="13081397" cy="628769"/>
          </a:xfrm>
          <a:prstGeom prst="rect">
            <a:avLst/>
          </a:prstGeom>
          <a:solidFill>
            <a:srgbClr val="000000">
              <a:alpha val="4000"/>
            </a:srgbClr>
          </a:solidFill>
          <a:ln/>
        </p:spPr>
      </p:sp>
      <p:sp>
        <p:nvSpPr>
          <p:cNvPr id="18" name="Text 16"/>
          <p:cNvSpPr/>
          <p:nvPr/>
        </p:nvSpPr>
        <p:spPr>
          <a:xfrm>
            <a:off x="993577" y="5129689"/>
            <a:ext cx="2174319" cy="350639"/>
          </a:xfrm>
          <a:prstGeom prst="rect">
            <a:avLst/>
          </a:prstGeom>
          <a:noFill/>
          <a:ln/>
        </p:spPr>
        <p:txBody>
          <a:bodyPr wrap="none" lIns="0" tIns="0" rIns="0" bIns="0" rtlCol="0" anchor="t"/>
          <a:lstStyle/>
          <a:p>
            <a:pPr algn="l" indent="0" marL="0">
              <a:lnSpc>
                <a:spcPts val="2750"/>
              </a:lnSpc>
              <a:buNone/>
            </a:pPr>
            <a:r>
              <a:rPr lang="en-US" sz="1700" dirty="0">
                <a:solidFill>
                  <a:srgbClr val="55575A"/>
                </a:solidFill>
                <a:latin typeface="Manrope" pitchFamily="34" charset="0"/>
                <a:ea typeface="Manrope" pitchFamily="34" charset="-122"/>
                <a:cs typeface="Manrope" pitchFamily="34" charset="-120"/>
              </a:rPr>
              <a:t>POST</a:t>
            </a:r>
            <a:endParaRPr lang="en-US" sz="1700" dirty="0"/>
          </a:p>
        </p:txBody>
      </p:sp>
      <p:sp>
        <p:nvSpPr>
          <p:cNvPr id="19" name="Text 17"/>
          <p:cNvSpPr/>
          <p:nvPr/>
        </p:nvSpPr>
        <p:spPr>
          <a:xfrm>
            <a:off x="3613666" y="5129689"/>
            <a:ext cx="4786789" cy="350639"/>
          </a:xfrm>
          <a:prstGeom prst="rect">
            <a:avLst/>
          </a:prstGeom>
          <a:noFill/>
          <a:ln/>
        </p:spPr>
        <p:txBody>
          <a:bodyPr wrap="none" lIns="0" tIns="0" rIns="0" bIns="0" rtlCol="0" anchor="t"/>
          <a:lstStyle/>
          <a:p>
            <a:pPr algn="l" indent="0" marL="0">
              <a:lnSpc>
                <a:spcPts val="2750"/>
              </a:lnSpc>
              <a:buNone/>
            </a:pPr>
            <a:r>
              <a:rPr lang="en-US" sz="1700" dirty="0">
                <a:solidFill>
                  <a:srgbClr val="55575A"/>
                </a:solidFill>
                <a:latin typeface="Manrope" pitchFamily="34" charset="0"/>
                <a:ea typeface="Manrope" pitchFamily="34" charset="-122"/>
                <a:cs typeface="Manrope" pitchFamily="34" charset="-120"/>
              </a:rPr>
              <a:t>/api/upload</a:t>
            </a:r>
            <a:endParaRPr lang="en-US" sz="1700" dirty="0"/>
          </a:p>
        </p:txBody>
      </p:sp>
      <p:sp>
        <p:nvSpPr>
          <p:cNvPr id="20" name="Text 18"/>
          <p:cNvSpPr/>
          <p:nvPr/>
        </p:nvSpPr>
        <p:spPr>
          <a:xfrm>
            <a:off x="8846225" y="5129689"/>
            <a:ext cx="4790599" cy="350639"/>
          </a:xfrm>
          <a:prstGeom prst="rect">
            <a:avLst/>
          </a:prstGeom>
          <a:noFill/>
          <a:ln/>
        </p:spPr>
        <p:txBody>
          <a:bodyPr wrap="none" lIns="0" tIns="0" rIns="0" bIns="0" rtlCol="0" anchor="t"/>
          <a:lstStyle/>
          <a:p>
            <a:pPr algn="l" indent="0" marL="0">
              <a:lnSpc>
                <a:spcPts val="2750"/>
              </a:lnSpc>
              <a:buNone/>
            </a:pPr>
            <a:r>
              <a:rPr lang="en-US" sz="1700" dirty="0">
                <a:solidFill>
                  <a:srgbClr val="55575A"/>
                </a:solidFill>
                <a:latin typeface="Manrope" pitchFamily="34" charset="0"/>
                <a:ea typeface="Manrope" pitchFamily="34" charset="-122"/>
                <a:cs typeface="Manrope" pitchFamily="34" charset="-120"/>
              </a:rPr>
              <a:t>Handles the upload of PDF, Word, or PPTX files.</a:t>
            </a:r>
            <a:endParaRPr lang="en-US" sz="1700" dirty="0"/>
          </a:p>
        </p:txBody>
      </p:sp>
      <p:sp>
        <p:nvSpPr>
          <p:cNvPr id="21" name="Shape 19"/>
          <p:cNvSpPr/>
          <p:nvPr/>
        </p:nvSpPr>
        <p:spPr>
          <a:xfrm>
            <a:off x="774502" y="5619393"/>
            <a:ext cx="13081397" cy="979408"/>
          </a:xfrm>
          <a:prstGeom prst="rect">
            <a:avLst/>
          </a:prstGeom>
          <a:solidFill>
            <a:srgbClr val="FFFFFF">
              <a:alpha val="4000"/>
            </a:srgbClr>
          </a:solidFill>
          <a:ln/>
        </p:spPr>
      </p:sp>
      <p:sp>
        <p:nvSpPr>
          <p:cNvPr id="22" name="Text 20"/>
          <p:cNvSpPr/>
          <p:nvPr/>
        </p:nvSpPr>
        <p:spPr>
          <a:xfrm>
            <a:off x="993577" y="5758458"/>
            <a:ext cx="2174319" cy="350639"/>
          </a:xfrm>
          <a:prstGeom prst="rect">
            <a:avLst/>
          </a:prstGeom>
          <a:noFill/>
          <a:ln/>
        </p:spPr>
        <p:txBody>
          <a:bodyPr wrap="none" lIns="0" tIns="0" rIns="0" bIns="0" rtlCol="0" anchor="t"/>
          <a:lstStyle/>
          <a:p>
            <a:pPr algn="l" indent="0" marL="0">
              <a:lnSpc>
                <a:spcPts val="2750"/>
              </a:lnSpc>
              <a:buNone/>
            </a:pPr>
            <a:r>
              <a:rPr lang="en-US" sz="1700" dirty="0">
                <a:solidFill>
                  <a:srgbClr val="55575A"/>
                </a:solidFill>
                <a:latin typeface="Manrope" pitchFamily="34" charset="0"/>
                <a:ea typeface="Manrope" pitchFamily="34" charset="-122"/>
                <a:cs typeface="Manrope" pitchFamily="34" charset="-120"/>
              </a:rPr>
              <a:t>GET</a:t>
            </a:r>
            <a:endParaRPr lang="en-US" sz="1700" dirty="0"/>
          </a:p>
        </p:txBody>
      </p:sp>
      <p:sp>
        <p:nvSpPr>
          <p:cNvPr id="23" name="Text 21"/>
          <p:cNvSpPr/>
          <p:nvPr/>
        </p:nvSpPr>
        <p:spPr>
          <a:xfrm>
            <a:off x="3613666" y="5758458"/>
            <a:ext cx="4786789" cy="350639"/>
          </a:xfrm>
          <a:prstGeom prst="rect">
            <a:avLst/>
          </a:prstGeom>
          <a:noFill/>
          <a:ln/>
        </p:spPr>
        <p:txBody>
          <a:bodyPr wrap="none" lIns="0" tIns="0" rIns="0" bIns="0" rtlCol="0" anchor="t"/>
          <a:lstStyle/>
          <a:p>
            <a:pPr algn="l" indent="0" marL="0">
              <a:lnSpc>
                <a:spcPts val="2750"/>
              </a:lnSpc>
              <a:buNone/>
            </a:pPr>
            <a:r>
              <a:rPr lang="en-US" sz="1700" dirty="0">
                <a:solidFill>
                  <a:srgbClr val="55575A"/>
                </a:solidFill>
                <a:latin typeface="Manrope" pitchFamily="34" charset="0"/>
                <a:ea typeface="Manrope" pitchFamily="34" charset="-122"/>
                <a:cs typeface="Manrope" pitchFamily="34" charset="-120"/>
              </a:rPr>
              <a:t>/api/history</a:t>
            </a:r>
            <a:endParaRPr lang="en-US" sz="1700" dirty="0"/>
          </a:p>
        </p:txBody>
      </p:sp>
      <p:sp>
        <p:nvSpPr>
          <p:cNvPr id="24" name="Text 22"/>
          <p:cNvSpPr/>
          <p:nvPr/>
        </p:nvSpPr>
        <p:spPr>
          <a:xfrm>
            <a:off x="8846225" y="5758458"/>
            <a:ext cx="4790599" cy="701278"/>
          </a:xfrm>
          <a:prstGeom prst="rect">
            <a:avLst/>
          </a:prstGeom>
          <a:noFill/>
          <a:ln/>
        </p:spPr>
        <p:txBody>
          <a:bodyPr wrap="square" lIns="0" tIns="0" rIns="0" bIns="0" rtlCol="0" anchor="t"/>
          <a:lstStyle/>
          <a:p>
            <a:pPr algn="l" indent="0" marL="0">
              <a:lnSpc>
                <a:spcPts val="2750"/>
              </a:lnSpc>
              <a:buNone/>
            </a:pPr>
            <a:r>
              <a:rPr lang="en-US" sz="1700" dirty="0">
                <a:solidFill>
                  <a:srgbClr val="55575A"/>
                </a:solidFill>
                <a:latin typeface="Manrope" pitchFamily="34" charset="0"/>
                <a:ea typeface="Manrope" pitchFamily="34" charset="-122"/>
                <a:cs typeface="Manrope" pitchFamily="34" charset="-120"/>
              </a:rPr>
              <a:t>Fetches the user's chat history (if implemented).</a:t>
            </a:r>
            <a:endParaRPr lang="en-US" sz="1700" dirty="0"/>
          </a:p>
        </p:txBody>
      </p:sp>
      <p:sp>
        <p:nvSpPr>
          <p:cNvPr id="25" name="Text 23"/>
          <p:cNvSpPr/>
          <p:nvPr/>
        </p:nvSpPr>
        <p:spPr>
          <a:xfrm>
            <a:off x="766882" y="6852880"/>
            <a:ext cx="13096637" cy="701278"/>
          </a:xfrm>
          <a:prstGeom prst="rect">
            <a:avLst/>
          </a:prstGeom>
          <a:noFill/>
          <a:ln/>
        </p:spPr>
        <p:txBody>
          <a:bodyPr wrap="square" lIns="0" tIns="0" rIns="0" bIns="0" rtlCol="0" anchor="t"/>
          <a:lstStyle/>
          <a:p>
            <a:pPr algn="l" indent="0" marL="0">
              <a:lnSpc>
                <a:spcPts val="2750"/>
              </a:lnSpc>
              <a:buNone/>
            </a:pPr>
            <a:r>
              <a:rPr lang="en-US" sz="1700" dirty="0">
                <a:solidFill>
                  <a:srgbClr val="55575A"/>
                </a:solidFill>
                <a:latin typeface="Manrope" pitchFamily="34" charset="0"/>
                <a:ea typeface="Manrope" pitchFamily="34" charset="-122"/>
                <a:cs typeface="Manrope" pitchFamily="34" charset="-120"/>
              </a:rPr>
              <a:t>These endpoints are designed for clear and efficient data exchange, forming the backbone of the chatbot's interactive capabilities.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93182" y="544711"/>
            <a:ext cx="12988885" cy="618887"/>
          </a:xfrm>
          <a:prstGeom prst="rect">
            <a:avLst/>
          </a:prstGeom>
          <a:noFill/>
          <a:ln/>
        </p:spPr>
        <p:txBody>
          <a:bodyPr wrap="none" lIns="0" tIns="0" rIns="0" bIns="0" rtlCol="0" anchor="t"/>
          <a:lstStyle/>
          <a:p>
            <a:pPr algn="l" indent="0" marL="0">
              <a:lnSpc>
                <a:spcPts val="4850"/>
              </a:lnSpc>
              <a:buNone/>
            </a:pPr>
            <a:r>
              <a:rPr lang="en-US" sz="3850" dirty="0">
                <a:solidFill>
                  <a:srgbClr val="0C0D0F"/>
                </a:solidFill>
                <a:latin typeface="Inter" pitchFamily="34" charset="0"/>
                <a:ea typeface="Inter" pitchFamily="34" charset="-122"/>
                <a:cs typeface="Inter" pitchFamily="34" charset="-120"/>
              </a:rPr>
              <a:t>Future Enhancements: Evolving the Chatbot Experience</a:t>
            </a:r>
            <a:endParaRPr lang="en-US" sz="3850" dirty="0"/>
          </a:p>
        </p:txBody>
      </p:sp>
      <p:sp>
        <p:nvSpPr>
          <p:cNvPr id="3" name="Text 1"/>
          <p:cNvSpPr/>
          <p:nvPr/>
        </p:nvSpPr>
        <p:spPr>
          <a:xfrm>
            <a:off x="693182" y="1559719"/>
            <a:ext cx="13244036" cy="633889"/>
          </a:xfrm>
          <a:prstGeom prst="rect">
            <a:avLst/>
          </a:prstGeom>
          <a:noFill/>
          <a:ln/>
        </p:spPr>
        <p:txBody>
          <a:bodyPr wrap="square" lIns="0" tIns="0" rIns="0" bIns="0" rtlCol="0" anchor="t"/>
          <a:lstStyle/>
          <a:p>
            <a:pPr algn="l" indent="0" marL="0">
              <a:lnSpc>
                <a:spcPts val="2450"/>
              </a:lnSpc>
              <a:buNone/>
            </a:pPr>
            <a:r>
              <a:rPr lang="en-US" sz="1550" dirty="0">
                <a:solidFill>
                  <a:srgbClr val="55575A"/>
                </a:solidFill>
                <a:latin typeface="Manrope" pitchFamily="34" charset="0"/>
                <a:ea typeface="Manrope" pitchFamily="34" charset="-122"/>
                <a:cs typeface="Manrope" pitchFamily="34" charset="-120"/>
              </a:rPr>
              <a:t>The AI Chatbot with Gemini Integration is designed with extensibility in mind. Several exciting enhancements are planned to further expand its capabilities and improve the user experience, solidifying its position as a cutting-edge conversational AI platform.</a:t>
            </a:r>
            <a:endParaRPr lang="en-US" sz="1550" dirty="0"/>
          </a:p>
        </p:txBody>
      </p:sp>
      <p:sp>
        <p:nvSpPr>
          <p:cNvPr id="4" name="Shape 2"/>
          <p:cNvSpPr/>
          <p:nvPr/>
        </p:nvSpPr>
        <p:spPr>
          <a:xfrm>
            <a:off x="693182" y="2416373"/>
            <a:ext cx="6522958" cy="2265640"/>
          </a:xfrm>
          <a:prstGeom prst="roundRect">
            <a:avLst>
              <a:gd name="adj" fmla="val 7868"/>
            </a:avLst>
          </a:prstGeom>
          <a:solidFill>
            <a:srgbClr val="FFFFFF"/>
          </a:solidFill>
          <a:ln w="7620">
            <a:solidFill>
              <a:srgbClr val="FF7047"/>
            </a:solidFill>
            <a:prstDash val="solid"/>
          </a:ln>
        </p:spPr>
      </p:sp>
      <p:sp>
        <p:nvSpPr>
          <p:cNvPr id="5" name="Shape 3"/>
          <p:cNvSpPr/>
          <p:nvPr/>
        </p:nvSpPr>
        <p:spPr>
          <a:xfrm>
            <a:off x="898803" y="2621994"/>
            <a:ext cx="594122" cy="594122"/>
          </a:xfrm>
          <a:prstGeom prst="roundRect">
            <a:avLst>
              <a:gd name="adj" fmla="val 15389239"/>
            </a:avLst>
          </a:prstGeom>
          <a:solidFill>
            <a:srgbClr val="FF7047"/>
          </a:solidFill>
          <a:ln/>
        </p:spPr>
      </p:sp>
      <p:pic>
        <p:nvPicPr>
          <p:cNvPr id="6" name="Image 0" descr="preencoded.png">    </p:cNvPr>
          <p:cNvPicPr>
            <a:picLocks noChangeAspect="1"/>
          </p:cNvPicPr>
          <p:nvPr/>
        </p:nvPicPr>
        <p:blipFill>
          <a:blip r:embed="rId1"/>
          <a:stretch>
            <a:fillRect/>
          </a:stretch>
        </p:blipFill>
        <p:spPr>
          <a:xfrm>
            <a:off x="1062157" y="2751892"/>
            <a:ext cx="267295" cy="334208"/>
          </a:xfrm>
          <a:prstGeom prst="rect">
            <a:avLst/>
          </a:prstGeom>
        </p:spPr>
      </p:pic>
      <p:sp>
        <p:nvSpPr>
          <p:cNvPr id="7" name="Text 4"/>
          <p:cNvSpPr/>
          <p:nvPr/>
        </p:nvSpPr>
        <p:spPr>
          <a:xfrm>
            <a:off x="898803" y="3414117"/>
            <a:ext cx="2851309" cy="309563"/>
          </a:xfrm>
          <a:prstGeom prst="rect">
            <a:avLst/>
          </a:prstGeom>
          <a:noFill/>
          <a:ln/>
        </p:spPr>
        <p:txBody>
          <a:bodyPr wrap="none" lIns="0" tIns="0" rIns="0" bIns="0" rtlCol="0" anchor="t"/>
          <a:lstStyle/>
          <a:p>
            <a:pPr algn="l" indent="0" marL="0">
              <a:lnSpc>
                <a:spcPts val="2400"/>
              </a:lnSpc>
              <a:buNone/>
            </a:pPr>
            <a:r>
              <a:rPr lang="en-US" sz="1900" dirty="0">
                <a:solidFill>
                  <a:srgbClr val="55575A"/>
                </a:solidFill>
                <a:latin typeface="Inter" pitchFamily="34" charset="0"/>
                <a:ea typeface="Inter" pitchFamily="34" charset="-122"/>
                <a:cs typeface="Inter" pitchFamily="34" charset="-120"/>
              </a:rPr>
              <a:t>Multi-Language Support</a:t>
            </a:r>
            <a:endParaRPr lang="en-US" sz="1900" dirty="0"/>
          </a:p>
        </p:txBody>
      </p:sp>
      <p:sp>
        <p:nvSpPr>
          <p:cNvPr id="8" name="Text 5"/>
          <p:cNvSpPr/>
          <p:nvPr/>
        </p:nvSpPr>
        <p:spPr>
          <a:xfrm>
            <a:off x="898803" y="3842504"/>
            <a:ext cx="6111716" cy="633889"/>
          </a:xfrm>
          <a:prstGeom prst="rect">
            <a:avLst/>
          </a:prstGeom>
          <a:noFill/>
          <a:ln/>
        </p:spPr>
        <p:txBody>
          <a:bodyPr wrap="square" lIns="0" tIns="0" rIns="0" bIns="0" rtlCol="0" anchor="t"/>
          <a:lstStyle/>
          <a:p>
            <a:pPr algn="l" indent="0" marL="0">
              <a:lnSpc>
                <a:spcPts val="2450"/>
              </a:lnSpc>
              <a:buNone/>
            </a:pPr>
            <a:r>
              <a:rPr lang="en-US" sz="1550" dirty="0">
                <a:solidFill>
                  <a:srgbClr val="55575A"/>
                </a:solidFill>
                <a:latin typeface="Manrope" pitchFamily="34" charset="0"/>
                <a:ea typeface="Manrope" pitchFamily="34" charset="-122"/>
                <a:cs typeface="Manrope" pitchFamily="34" charset="-120"/>
              </a:rPr>
              <a:t>Expanding the chatbot's reach by enabling conversations in multiple languages.</a:t>
            </a:r>
            <a:endParaRPr lang="en-US" sz="1550" dirty="0"/>
          </a:p>
        </p:txBody>
      </p:sp>
      <p:sp>
        <p:nvSpPr>
          <p:cNvPr id="9" name="Shape 6"/>
          <p:cNvSpPr/>
          <p:nvPr/>
        </p:nvSpPr>
        <p:spPr>
          <a:xfrm>
            <a:off x="7414141" y="2416373"/>
            <a:ext cx="6523077" cy="2265640"/>
          </a:xfrm>
          <a:prstGeom prst="roundRect">
            <a:avLst>
              <a:gd name="adj" fmla="val 7868"/>
            </a:avLst>
          </a:prstGeom>
          <a:solidFill>
            <a:srgbClr val="FFFFFF"/>
          </a:solidFill>
          <a:ln w="7620">
            <a:solidFill>
              <a:srgbClr val="FF7047"/>
            </a:solidFill>
            <a:prstDash val="solid"/>
          </a:ln>
        </p:spPr>
      </p:sp>
      <p:sp>
        <p:nvSpPr>
          <p:cNvPr id="10" name="Shape 7"/>
          <p:cNvSpPr/>
          <p:nvPr/>
        </p:nvSpPr>
        <p:spPr>
          <a:xfrm>
            <a:off x="7619762" y="2621994"/>
            <a:ext cx="594122" cy="594122"/>
          </a:xfrm>
          <a:prstGeom prst="roundRect">
            <a:avLst>
              <a:gd name="adj" fmla="val 15389239"/>
            </a:avLst>
          </a:prstGeom>
          <a:solidFill>
            <a:srgbClr val="FF7047"/>
          </a:solidFill>
          <a:ln/>
        </p:spPr>
      </p:sp>
      <p:pic>
        <p:nvPicPr>
          <p:cNvPr id="11" name="Image 1" descr="preencoded.png">    </p:cNvPr>
          <p:cNvPicPr>
            <a:picLocks noChangeAspect="1"/>
          </p:cNvPicPr>
          <p:nvPr/>
        </p:nvPicPr>
        <p:blipFill>
          <a:blip r:embed="rId2"/>
          <a:stretch>
            <a:fillRect/>
          </a:stretch>
        </p:blipFill>
        <p:spPr>
          <a:xfrm>
            <a:off x="7783116" y="2751892"/>
            <a:ext cx="267295" cy="334208"/>
          </a:xfrm>
          <a:prstGeom prst="rect">
            <a:avLst/>
          </a:prstGeom>
        </p:spPr>
      </p:pic>
      <p:sp>
        <p:nvSpPr>
          <p:cNvPr id="12" name="Text 8"/>
          <p:cNvSpPr/>
          <p:nvPr/>
        </p:nvSpPr>
        <p:spPr>
          <a:xfrm>
            <a:off x="7619762" y="3414117"/>
            <a:ext cx="3324463" cy="309563"/>
          </a:xfrm>
          <a:prstGeom prst="rect">
            <a:avLst/>
          </a:prstGeom>
          <a:noFill/>
          <a:ln/>
        </p:spPr>
        <p:txBody>
          <a:bodyPr wrap="none" lIns="0" tIns="0" rIns="0" bIns="0" rtlCol="0" anchor="t"/>
          <a:lstStyle/>
          <a:p>
            <a:pPr algn="l" indent="0" marL="0">
              <a:lnSpc>
                <a:spcPts val="2400"/>
              </a:lnSpc>
              <a:buNone/>
            </a:pPr>
            <a:r>
              <a:rPr lang="en-US" sz="1900" dirty="0">
                <a:solidFill>
                  <a:srgbClr val="55575A"/>
                </a:solidFill>
                <a:latin typeface="Inter" pitchFamily="34" charset="0"/>
                <a:ea typeface="Inter" pitchFamily="34" charset="-122"/>
                <a:cs typeface="Inter" pitchFamily="34" charset="-120"/>
              </a:rPr>
              <a:t>AI Document Summarization</a:t>
            </a:r>
            <a:endParaRPr lang="en-US" sz="1900" dirty="0"/>
          </a:p>
        </p:txBody>
      </p:sp>
      <p:sp>
        <p:nvSpPr>
          <p:cNvPr id="13" name="Text 9"/>
          <p:cNvSpPr/>
          <p:nvPr/>
        </p:nvSpPr>
        <p:spPr>
          <a:xfrm>
            <a:off x="7619762" y="3842504"/>
            <a:ext cx="6111835" cy="633889"/>
          </a:xfrm>
          <a:prstGeom prst="rect">
            <a:avLst/>
          </a:prstGeom>
          <a:noFill/>
          <a:ln/>
        </p:spPr>
        <p:txBody>
          <a:bodyPr wrap="square" lIns="0" tIns="0" rIns="0" bIns="0" rtlCol="0" anchor="t"/>
          <a:lstStyle/>
          <a:p>
            <a:pPr algn="l" indent="0" marL="0">
              <a:lnSpc>
                <a:spcPts val="2450"/>
              </a:lnSpc>
              <a:buNone/>
            </a:pPr>
            <a:r>
              <a:rPr lang="en-US" sz="1550" dirty="0">
                <a:solidFill>
                  <a:srgbClr val="55575A"/>
                </a:solidFill>
                <a:latin typeface="Manrope" pitchFamily="34" charset="0"/>
                <a:ea typeface="Manrope" pitchFamily="34" charset="-122"/>
                <a:cs typeface="Manrope" pitchFamily="34" charset="-120"/>
              </a:rPr>
              <a:t>Implementing AI-powered summarization of uploaded documents for quick insights.</a:t>
            </a:r>
            <a:endParaRPr lang="en-US" sz="1550" dirty="0"/>
          </a:p>
        </p:txBody>
      </p:sp>
      <p:sp>
        <p:nvSpPr>
          <p:cNvPr id="14" name="Shape 10"/>
          <p:cNvSpPr/>
          <p:nvPr/>
        </p:nvSpPr>
        <p:spPr>
          <a:xfrm>
            <a:off x="693182" y="4880015"/>
            <a:ext cx="6522958" cy="2265640"/>
          </a:xfrm>
          <a:prstGeom prst="roundRect">
            <a:avLst>
              <a:gd name="adj" fmla="val 7868"/>
            </a:avLst>
          </a:prstGeom>
          <a:solidFill>
            <a:srgbClr val="FFFFFF"/>
          </a:solidFill>
          <a:ln w="7620">
            <a:solidFill>
              <a:srgbClr val="FF7047"/>
            </a:solidFill>
            <a:prstDash val="solid"/>
          </a:ln>
        </p:spPr>
      </p:sp>
      <p:sp>
        <p:nvSpPr>
          <p:cNvPr id="15" name="Shape 11"/>
          <p:cNvSpPr/>
          <p:nvPr/>
        </p:nvSpPr>
        <p:spPr>
          <a:xfrm>
            <a:off x="898803" y="5085636"/>
            <a:ext cx="594122" cy="594122"/>
          </a:xfrm>
          <a:prstGeom prst="roundRect">
            <a:avLst>
              <a:gd name="adj" fmla="val 15389239"/>
            </a:avLst>
          </a:prstGeom>
          <a:solidFill>
            <a:srgbClr val="FF7047"/>
          </a:solidFill>
          <a:ln/>
        </p:spPr>
      </p:sp>
      <p:pic>
        <p:nvPicPr>
          <p:cNvPr id="16" name="Image 2" descr="preencoded.png">    </p:cNvPr>
          <p:cNvPicPr>
            <a:picLocks noChangeAspect="1"/>
          </p:cNvPicPr>
          <p:nvPr/>
        </p:nvPicPr>
        <p:blipFill>
          <a:blip r:embed="rId3"/>
          <a:stretch>
            <a:fillRect/>
          </a:stretch>
        </p:blipFill>
        <p:spPr>
          <a:xfrm>
            <a:off x="1062157" y="5215533"/>
            <a:ext cx="267295" cy="334208"/>
          </a:xfrm>
          <a:prstGeom prst="rect">
            <a:avLst/>
          </a:prstGeom>
        </p:spPr>
      </p:pic>
      <p:sp>
        <p:nvSpPr>
          <p:cNvPr id="17" name="Text 12"/>
          <p:cNvSpPr/>
          <p:nvPr/>
        </p:nvSpPr>
        <p:spPr>
          <a:xfrm>
            <a:off x="898803" y="5877758"/>
            <a:ext cx="2475905" cy="309563"/>
          </a:xfrm>
          <a:prstGeom prst="rect">
            <a:avLst/>
          </a:prstGeom>
          <a:noFill/>
          <a:ln/>
        </p:spPr>
        <p:txBody>
          <a:bodyPr wrap="none" lIns="0" tIns="0" rIns="0" bIns="0" rtlCol="0" anchor="t"/>
          <a:lstStyle/>
          <a:p>
            <a:pPr algn="l" indent="0" marL="0">
              <a:lnSpc>
                <a:spcPts val="2400"/>
              </a:lnSpc>
              <a:buNone/>
            </a:pPr>
            <a:r>
              <a:rPr lang="en-US" sz="1900" dirty="0">
                <a:solidFill>
                  <a:srgbClr val="55575A"/>
                </a:solidFill>
                <a:latin typeface="Inter" pitchFamily="34" charset="0"/>
                <a:ea typeface="Inter" pitchFamily="34" charset="-122"/>
                <a:cs typeface="Inter" pitchFamily="34" charset="-120"/>
              </a:rPr>
              <a:t>Voice Input/Output</a:t>
            </a:r>
            <a:endParaRPr lang="en-US" sz="1900" dirty="0"/>
          </a:p>
        </p:txBody>
      </p:sp>
      <p:sp>
        <p:nvSpPr>
          <p:cNvPr id="18" name="Text 13"/>
          <p:cNvSpPr/>
          <p:nvPr/>
        </p:nvSpPr>
        <p:spPr>
          <a:xfrm>
            <a:off x="898803" y="6306145"/>
            <a:ext cx="6111716" cy="633889"/>
          </a:xfrm>
          <a:prstGeom prst="rect">
            <a:avLst/>
          </a:prstGeom>
          <a:noFill/>
          <a:ln/>
        </p:spPr>
        <p:txBody>
          <a:bodyPr wrap="square" lIns="0" tIns="0" rIns="0" bIns="0" rtlCol="0" anchor="t"/>
          <a:lstStyle/>
          <a:p>
            <a:pPr algn="l" indent="0" marL="0">
              <a:lnSpc>
                <a:spcPts val="2450"/>
              </a:lnSpc>
              <a:buNone/>
            </a:pPr>
            <a:r>
              <a:rPr lang="en-US" sz="1550" dirty="0">
                <a:solidFill>
                  <a:srgbClr val="55575A"/>
                </a:solidFill>
                <a:latin typeface="Manrope" pitchFamily="34" charset="0"/>
                <a:ea typeface="Manrope" pitchFamily="34" charset="-122"/>
                <a:cs typeface="Manrope" pitchFamily="34" charset="-120"/>
              </a:rPr>
              <a:t>Integrating voice capabilities for a more natural and hands-free conversational experience.</a:t>
            </a:r>
            <a:endParaRPr lang="en-US" sz="1550" dirty="0"/>
          </a:p>
        </p:txBody>
      </p:sp>
      <p:sp>
        <p:nvSpPr>
          <p:cNvPr id="19" name="Shape 14"/>
          <p:cNvSpPr/>
          <p:nvPr/>
        </p:nvSpPr>
        <p:spPr>
          <a:xfrm>
            <a:off x="7414141" y="4880015"/>
            <a:ext cx="6523077" cy="2265640"/>
          </a:xfrm>
          <a:prstGeom prst="roundRect">
            <a:avLst>
              <a:gd name="adj" fmla="val 7868"/>
            </a:avLst>
          </a:prstGeom>
          <a:solidFill>
            <a:srgbClr val="FFFFFF"/>
          </a:solidFill>
          <a:ln w="7620">
            <a:solidFill>
              <a:srgbClr val="FF7047"/>
            </a:solidFill>
            <a:prstDash val="solid"/>
          </a:ln>
        </p:spPr>
      </p:sp>
      <p:sp>
        <p:nvSpPr>
          <p:cNvPr id="20" name="Shape 15"/>
          <p:cNvSpPr/>
          <p:nvPr/>
        </p:nvSpPr>
        <p:spPr>
          <a:xfrm>
            <a:off x="7619762" y="5085636"/>
            <a:ext cx="594122" cy="594122"/>
          </a:xfrm>
          <a:prstGeom prst="roundRect">
            <a:avLst>
              <a:gd name="adj" fmla="val 15389239"/>
            </a:avLst>
          </a:prstGeom>
          <a:solidFill>
            <a:srgbClr val="FF7047"/>
          </a:solidFill>
          <a:ln/>
        </p:spPr>
      </p:sp>
      <p:pic>
        <p:nvPicPr>
          <p:cNvPr id="21" name="Image 3" descr="preencoded.png">    </p:cNvPr>
          <p:cNvPicPr>
            <a:picLocks noChangeAspect="1"/>
          </p:cNvPicPr>
          <p:nvPr/>
        </p:nvPicPr>
        <p:blipFill>
          <a:blip r:embed="rId4"/>
          <a:stretch>
            <a:fillRect/>
          </a:stretch>
        </p:blipFill>
        <p:spPr>
          <a:xfrm>
            <a:off x="7783116" y="5215533"/>
            <a:ext cx="267295" cy="334208"/>
          </a:xfrm>
          <a:prstGeom prst="rect">
            <a:avLst/>
          </a:prstGeom>
        </p:spPr>
      </p:pic>
      <p:sp>
        <p:nvSpPr>
          <p:cNvPr id="22" name="Text 16"/>
          <p:cNvSpPr/>
          <p:nvPr/>
        </p:nvSpPr>
        <p:spPr>
          <a:xfrm>
            <a:off x="7619762" y="5877758"/>
            <a:ext cx="2475905" cy="309563"/>
          </a:xfrm>
          <a:prstGeom prst="rect">
            <a:avLst/>
          </a:prstGeom>
          <a:noFill/>
          <a:ln/>
        </p:spPr>
        <p:txBody>
          <a:bodyPr wrap="none" lIns="0" tIns="0" rIns="0" bIns="0" rtlCol="0" anchor="t"/>
          <a:lstStyle/>
          <a:p>
            <a:pPr algn="l" indent="0" marL="0">
              <a:lnSpc>
                <a:spcPts val="2400"/>
              </a:lnSpc>
              <a:buNone/>
            </a:pPr>
            <a:r>
              <a:rPr lang="en-US" sz="1900" dirty="0">
                <a:solidFill>
                  <a:srgbClr val="55575A"/>
                </a:solidFill>
                <a:latin typeface="Inter" pitchFamily="34" charset="0"/>
                <a:ea typeface="Inter" pitchFamily="34" charset="-122"/>
                <a:cs typeface="Inter" pitchFamily="34" charset="-120"/>
              </a:rPr>
              <a:t>Advanced Analytics</a:t>
            </a:r>
            <a:endParaRPr lang="en-US" sz="1900" dirty="0"/>
          </a:p>
        </p:txBody>
      </p:sp>
      <p:sp>
        <p:nvSpPr>
          <p:cNvPr id="23" name="Text 17"/>
          <p:cNvSpPr/>
          <p:nvPr/>
        </p:nvSpPr>
        <p:spPr>
          <a:xfrm>
            <a:off x="7619762" y="6306145"/>
            <a:ext cx="6111835" cy="633889"/>
          </a:xfrm>
          <a:prstGeom prst="rect">
            <a:avLst/>
          </a:prstGeom>
          <a:noFill/>
          <a:ln/>
        </p:spPr>
        <p:txBody>
          <a:bodyPr wrap="square" lIns="0" tIns="0" rIns="0" bIns="0" rtlCol="0" anchor="t"/>
          <a:lstStyle/>
          <a:p>
            <a:pPr algn="l" indent="0" marL="0">
              <a:lnSpc>
                <a:spcPts val="2450"/>
              </a:lnSpc>
              <a:buNone/>
            </a:pPr>
            <a:r>
              <a:rPr lang="en-US" sz="1550" dirty="0">
                <a:solidFill>
                  <a:srgbClr val="55575A"/>
                </a:solidFill>
                <a:latin typeface="Manrope" pitchFamily="34" charset="0"/>
                <a:ea typeface="Manrope" pitchFamily="34" charset="-122"/>
                <a:cs typeface="Manrope" pitchFamily="34" charset="-120"/>
              </a:rPr>
              <a:t>Developing comprehensive analytics for chat patterns and user interactions to derive insights.</a:t>
            </a:r>
            <a:endParaRPr lang="en-US" sz="1550" dirty="0"/>
          </a:p>
        </p:txBody>
      </p:sp>
      <p:sp>
        <p:nvSpPr>
          <p:cNvPr id="24" name="Text 18"/>
          <p:cNvSpPr/>
          <p:nvPr/>
        </p:nvSpPr>
        <p:spPr>
          <a:xfrm>
            <a:off x="693182" y="7368421"/>
            <a:ext cx="13244036" cy="316944"/>
          </a:xfrm>
          <a:prstGeom prst="rect">
            <a:avLst/>
          </a:prstGeom>
          <a:noFill/>
          <a:ln/>
        </p:spPr>
        <p:txBody>
          <a:bodyPr wrap="none" lIns="0" tIns="0" rIns="0" bIns="0" rtlCol="0" anchor="t"/>
          <a:lstStyle/>
          <a:p>
            <a:pPr algn="l" indent="0" marL="0">
              <a:lnSpc>
                <a:spcPts val="2450"/>
              </a:lnSpc>
              <a:buNone/>
            </a:pPr>
            <a:r>
              <a:rPr lang="en-US" sz="1550" dirty="0">
                <a:solidFill>
                  <a:srgbClr val="55575A"/>
                </a:solidFill>
                <a:latin typeface="Manrope" pitchFamily="34" charset="0"/>
                <a:ea typeface="Manrope" pitchFamily="34" charset="-122"/>
                <a:cs typeface="Manrope" pitchFamily="34" charset="-120"/>
              </a:rPr>
              <a:t>These future developments aim to make the chatbot even more versatile, accessible, and insightful for its users.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2025-09-04T14:38:37Z</dcterms:created>
  <dcterms:modified xsi:type="dcterms:W3CDTF">2025-09-04T14:38:37Z</dcterms:modified>
</cp:coreProperties>
</file>